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Book Antiqua" panose="02040602050305030304" pitchFamily="18" charset="0"/>
      <p:regular r:id="rId4"/>
      <p:bold r:id="rId5"/>
      <p:italic r:id="rId6"/>
      <p:boldItalic r:id="rId7"/>
    </p:embeddedFont>
    <p:embeddedFont>
      <p:font typeface="Montserrat Black" panose="00000A00000000000000" pitchFamily="2" charset="0"/>
      <p:bold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OMMVZoBJzeIIHWQwad0wGGNH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332" y="-355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-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&#225;rio\Documents\mestrado%202021\planilhas%20experimento%20mestrado\C&#243;pia%20de%20Dados_Muriel%20Guedes(657)%20(Reparad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Brix!$B$24</c:f>
              <c:strCache>
                <c:ptCount val="1"/>
                <c:pt idx="0">
                  <c:v>Propriedade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Brix!$A$25:$A$26</c:f>
              <c:strCache>
                <c:ptCount val="2"/>
                <c:pt idx="0">
                  <c:v>18 a 24%</c:v>
                </c:pt>
                <c:pt idx="1">
                  <c:v>25 a 32%</c:v>
                </c:pt>
              </c:strCache>
            </c:strRef>
          </c:cat>
          <c:val>
            <c:numRef>
              <c:f>Brix!$B$25:$B$26</c:f>
              <c:numCache>
                <c:formatCode>General</c:formatCode>
                <c:ptCount val="2"/>
                <c:pt idx="0">
                  <c:v>4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9-4105-9343-BDAC4BF11D39}"/>
            </c:ext>
          </c:extLst>
        </c:ser>
        <c:ser>
          <c:idx val="1"/>
          <c:order val="1"/>
          <c:tx>
            <c:strRef>
              <c:f>Brix!$C$24</c:f>
              <c:strCache>
                <c:ptCount val="1"/>
                <c:pt idx="0">
                  <c:v>Propriedade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Brix!$A$25:$A$26</c:f>
              <c:strCache>
                <c:ptCount val="2"/>
                <c:pt idx="0">
                  <c:v>18 a 24%</c:v>
                </c:pt>
                <c:pt idx="1">
                  <c:v>25 a 32%</c:v>
                </c:pt>
              </c:strCache>
            </c:strRef>
          </c:cat>
          <c:val>
            <c:numRef>
              <c:f>Brix!$C$25:$C$26</c:f>
              <c:numCache>
                <c:formatCode>General</c:formatCode>
                <c:ptCount val="2"/>
                <c:pt idx="0">
                  <c:v>1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79-4105-9343-BDAC4BF11D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0668384"/>
        <c:axId val="330662264"/>
      </c:barChart>
      <c:catAx>
        <c:axId val="33066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0662264"/>
        <c:crosses val="autoZero"/>
        <c:auto val="1"/>
        <c:lblAlgn val="ctr"/>
        <c:lblOffset val="100"/>
        <c:noMultiLvlLbl val="0"/>
      </c:catAx>
      <c:valAx>
        <c:axId val="33066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066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t="1575" r="6159" b="81628"/>
          <a:stretch/>
        </p:blipFill>
        <p:spPr>
          <a:xfrm>
            <a:off x="-1587" y="-300013"/>
            <a:ext cx="32399287" cy="96742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"/>
          <p:cNvCxnSpPr/>
          <p:nvPr/>
        </p:nvCxnSpPr>
        <p:spPr>
          <a:xfrm>
            <a:off x="0" y="39314437"/>
            <a:ext cx="32399287" cy="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7" name="Google Shape;87;p1"/>
          <p:cNvSpPr txBox="1"/>
          <p:nvPr/>
        </p:nvSpPr>
        <p:spPr>
          <a:xfrm>
            <a:off x="2049462" y="7488968"/>
            <a:ext cx="28803600" cy="72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algn="ctr">
              <a:buClr>
                <a:schemeClr val="dk1"/>
              </a:buClr>
              <a:buSzPts val="4000"/>
            </a:pPr>
            <a:r>
              <a:rPr lang="pt-BR" sz="4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Avaliação da qualidade de colostro em vacas Girolando </a:t>
            </a:r>
          </a:p>
        </p:txBody>
      </p:sp>
      <p:sp>
        <p:nvSpPr>
          <p:cNvPr id="88" name="Google Shape;88;p1"/>
          <p:cNvSpPr txBox="1"/>
          <p:nvPr/>
        </p:nvSpPr>
        <p:spPr>
          <a:xfrm>
            <a:off x="1797050" y="9302252"/>
            <a:ext cx="28803600" cy="84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Muriel de Oliveira Guedes</a:t>
            </a:r>
            <a:r>
              <a:rPr lang="pt-BR" sz="3200" u="sng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Ana Lourdes Arrais de Alencar Mota</a:t>
            </a:r>
            <a:r>
              <a:rPr lang="pt-BR" sz="3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Antônio Carlos Lopes Câmara</a:t>
            </a:r>
            <a:r>
              <a:rPr lang="pt-BR" sz="3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José Renato Junqueira Borges</a:t>
            </a:r>
            <a:r>
              <a:rPr lang="pt-BR" sz="3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89" name="Google Shape;89;p1"/>
          <p:cNvSpPr txBox="1"/>
          <p:nvPr/>
        </p:nvSpPr>
        <p:spPr>
          <a:xfrm>
            <a:off x="2049462" y="13144500"/>
            <a:ext cx="13314362" cy="2692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 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</a:t>
            </a:r>
            <a:endParaRPr lang="pt-BR" b="1" i="1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200" kern="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32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colostro é a primeira secreção da glândula mamária, sendo rico em proteínas, carboidratos, gorduras, minerais e vitaminas, além de conter componentes imunológicos com concentrações altas comparado com o leite. Um colostro </a:t>
            </a:r>
            <a:r>
              <a:rPr lang="pt-BR" sz="3200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alta qualidade é essencial a transferência de imunidade passiva em bezerros e, consequentemente, garantir a saúde desses animais. Diversos fatores como </a:t>
            </a:r>
            <a:r>
              <a:rPr lang="pt-BR" sz="32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raça, o número de partos, a nutrição pré-parto, o número de ordenhas após o parto, a duração do período seco das vacas, o fotoperíodo, sazonalidade e a imunização das mães no pré-parto</a:t>
            </a:r>
            <a:r>
              <a:rPr lang="pt-BR" sz="3200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podem influenciar na composição do colostro</a:t>
            </a:r>
            <a:r>
              <a:rPr lang="pt-BR" sz="32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BR" sz="3200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qualidade pode ser monitorada de maneira acessível nas fazendas utilizando ferramentas de avaliação indireta e é determinada principalmente pela concentração de imunoglobulinas presentes no colostro</a:t>
            </a: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3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</a:t>
            </a:r>
            <a:endParaRPr lang="pt-BR" sz="3200" b="0" kern="0" dirty="0">
              <a:effectLst/>
              <a:ea typeface="Calibri" panose="020F050202020403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200" b="0" kern="0" dirty="0">
                <a:effectLst/>
                <a:ea typeface="Calibri" panose="020F0502020204030204" pitchFamily="34" charset="0"/>
              </a:rPr>
              <a:t>Avaliar a qualidade do colostro fornecido a bezerros de raça Girolando em duas propriedades no Distrito Federal. Setenta e três vacas foram acompanhadas durante 8 meses</a:t>
            </a: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E MÉTODOS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</a:t>
            </a:r>
            <a:endParaRPr lang="pt-BR" sz="3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coletas de colostro foram realizadas na primeira ordenha, logo após o parto, em um balde de leite higienizado de onde foram retiradas amostras para avaliação com uma seringa estéril. Para aferição percentual dos sólidos solúveis, </a:t>
            </a:r>
            <a:r>
              <a:rPr lang="pt-BR" sz="3200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utilizou-se o refratômetro de Brix calibrado com água destilada </a:t>
            </a:r>
            <a:r>
              <a:rPr lang="pt-BR" sz="32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(faixa de 0 a 32%</a:t>
            </a:r>
            <a:r>
              <a:rPr lang="pt-BR" sz="3200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 Fig. 1). </a:t>
            </a: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1 -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Refratômetro de Brix, leitura de calibração e leitura para avaliação do colostro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(acervo pessoal).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198850" y="13317537"/>
            <a:ext cx="13314300" cy="220051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DISCUSSÃO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resultados das medições variaram de 18 a 32% de Brix, média de 27,48% ± 2,68. Sessenta e oito (93,15%) amostras de colostro apresentaram resultados entre 25 e 32%, enquanto apenas cinco (6,85%) amostras obtiveram resultados inferior a 25% na medição de Brix como pode ser observado no gráfico 1. Nestas cinco amostras, quatro apresentaram 24% e apenas uma apresentou 18% de Brix. Assim, a maior parte do colostro fornecido aos bezerros estava em conformidade com os valores de qualidade de recomendados pela </a:t>
            </a:r>
            <a:r>
              <a:rPr lang="pt-BR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Dairy </a:t>
            </a:r>
            <a:r>
              <a:rPr lang="pt-BR" sz="3200" i="1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Calf</a:t>
            </a:r>
            <a:r>
              <a:rPr lang="pt-BR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i="1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BR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i="1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Heifer</a:t>
            </a:r>
            <a:r>
              <a:rPr lang="pt-BR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i="1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Association</a:t>
            </a:r>
            <a:r>
              <a:rPr lang="pt-BR" sz="32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(DCHA) para animais de alta genética.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kern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kern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kern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pt-BR" sz="3000" dirty="0">
              <a:solidFill>
                <a:schemeClr val="dk1"/>
              </a:solidFill>
            </a:endParaRPr>
          </a:p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pt-BR" sz="240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u="none" strike="noStrike" baseline="0" dirty="0">
                <a:solidFill>
                  <a:srgbClr val="1F2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 1. Histograma demonstrando as frequências de resultados de medição de Brix de acordo com as categorias de 18 a 24% e de 25 a 32% nos dois estabelecimentos. </a:t>
            </a:r>
            <a:endParaRPr lang="pt-BR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 </a:t>
            </a:r>
            <a:r>
              <a:rPr lang="en-US" sz="3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r>
              <a:rPr lang="en-US" sz="3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Todas as amostras de colostro do estudo apresentaram excelente qualidade, o que conferiu aos neonatos os nutrientes e fatores imunes necessários para sua proteção e bom desenvolvimento. São necessários mais estudos para a criação de um referencial de qualidade de colostro para vacas Girolando e também para a criação de um referencial de volume de colostro que confira TIP de qualidade para os bezerros Girolando</a:t>
            </a:r>
            <a:endParaRPr sz="32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22462" y="10751246"/>
            <a:ext cx="28551187" cy="118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1200"/>
              </a:spcBef>
              <a:spcAft>
                <a:spcPts val="2200"/>
              </a:spcAft>
            </a:pPr>
            <a:r>
              <a:rPr lang="pt-BR" sz="2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Empresa de Assistência Técnica e Extensão Rural do Distrito 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</a:rPr>
              <a:t>Federal -E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MATER, DF ;</a:t>
            </a:r>
            <a:r>
              <a:rPr lang="pt-BR" sz="2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Faculdade de Agronomia e Medicina Veterinária, Universidade de Brasília, DF</a:t>
            </a:r>
          </a:p>
        </p:txBody>
      </p:sp>
      <p:cxnSp>
        <p:nvCxnSpPr>
          <p:cNvPr id="94" name="Google Shape;94;p1"/>
          <p:cNvCxnSpPr/>
          <p:nvPr/>
        </p:nvCxnSpPr>
        <p:spPr>
          <a:xfrm>
            <a:off x="0" y="5975350"/>
            <a:ext cx="32399287" cy="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5" name="Google Shape;95;p1"/>
          <p:cNvSpPr txBox="1"/>
          <p:nvPr/>
        </p:nvSpPr>
        <p:spPr>
          <a:xfrm>
            <a:off x="9467112" y="3048818"/>
            <a:ext cx="13968300" cy="21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Montserrat Black"/>
              <a:buNone/>
            </a:pPr>
            <a:r>
              <a:rPr lang="en-US" sz="6600" b="1" i="0" u="none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II SIMPÓSIO INTERNACIONAL DE SANIDADE BOVINA</a:t>
            </a:r>
            <a:endParaRPr dirty="0"/>
          </a:p>
        </p:txBody>
      </p:sp>
      <p:pic>
        <p:nvPicPr>
          <p:cNvPr id="2" name="image1.png" descr="Logotipo&#10;&#10;Descrição gerada automaticamente">
            <a:extLst>
              <a:ext uri="{FF2B5EF4-FFF2-40B4-BE49-F238E27FC236}">
                <a16:creationId xmlns:a16="http://schemas.microsoft.com/office/drawing/2014/main" id="{745CD159-4593-BBA3-4059-B89E3222865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403762" y="1987677"/>
            <a:ext cx="5400040" cy="3824605"/>
          </a:xfrm>
          <a:prstGeom prst="rect">
            <a:avLst/>
          </a:prstGeom>
          <a:ln/>
        </p:spPr>
      </p:pic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424CAAD9-CFAB-25B8-AF8B-BA92370AB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4751" y="2388807"/>
            <a:ext cx="3766307" cy="3682904"/>
          </a:xfrm>
          <a:prstGeom prst="rect">
            <a:avLst/>
          </a:prstGeom>
        </p:spPr>
      </p:pic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id="{98C59F3F-5F0D-C0CA-B4DC-2ED989191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4422" y="2133607"/>
            <a:ext cx="4519195" cy="353274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8246A51-A0E9-C8AA-1DE3-302E941734B4}"/>
              </a:ext>
            </a:extLst>
          </p:cNvPr>
          <p:cNvSpPr txBox="1"/>
          <p:nvPr/>
        </p:nvSpPr>
        <p:spPr>
          <a:xfrm>
            <a:off x="10039775" y="39591243"/>
            <a:ext cx="191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REALIZAÇÃO:                                                            APOIO:</a:t>
            </a:r>
          </a:p>
        </p:txBody>
      </p:sp>
      <p:pic>
        <p:nvPicPr>
          <p:cNvPr id="10" name="Imagem 9" descr="Forma&#10;&#10;Descrição gerada automaticamente com confiança média">
            <a:extLst>
              <a:ext uri="{FF2B5EF4-FFF2-40B4-BE49-F238E27FC236}">
                <a16:creationId xmlns:a16="http://schemas.microsoft.com/office/drawing/2014/main" id="{6F303A7E-5DC2-A624-FF19-1328BE549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9763" y="40016439"/>
            <a:ext cx="3754697" cy="2935121"/>
          </a:xfrm>
          <a:prstGeom prst="rect">
            <a:avLst/>
          </a:prstGeom>
        </p:spPr>
      </p:pic>
      <p:pic>
        <p:nvPicPr>
          <p:cNvPr id="11" name="Imagem 10" descr="Uma imagem contendo Logotipo&#10;&#10;Descrição gerada automaticamente">
            <a:extLst>
              <a:ext uri="{FF2B5EF4-FFF2-40B4-BE49-F238E27FC236}">
                <a16:creationId xmlns:a16="http://schemas.microsoft.com/office/drawing/2014/main" id="{CAAAED94-0BB5-29F2-DF53-562F52323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1347" y="40176018"/>
            <a:ext cx="3168289" cy="3098129"/>
          </a:xfrm>
          <a:prstGeom prst="rect">
            <a:avLst/>
          </a:prstGeom>
        </p:spPr>
      </p:pic>
      <p:pic>
        <p:nvPicPr>
          <p:cNvPr id="13" name="Imagem 12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B95885FD-6E18-5977-2B80-6BE5E260B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4273" y="40335460"/>
            <a:ext cx="3878035" cy="2164484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10AA9F2A-4105-34B3-2709-65E02B0F1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324416"/>
              </p:ext>
            </p:extLst>
          </p:nvPr>
        </p:nvGraphicFramePr>
        <p:xfrm>
          <a:off x="19006699" y="21047893"/>
          <a:ext cx="7698602" cy="402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355E6FA-0324-EF42-78D2-8907C5087759}"/>
              </a:ext>
            </a:extLst>
          </p:cNvPr>
          <p:cNvGrpSpPr/>
          <p:nvPr/>
        </p:nvGrpSpPr>
        <p:grpSpPr>
          <a:xfrm>
            <a:off x="2395983" y="32110217"/>
            <a:ext cx="12621320" cy="5109084"/>
            <a:chOff x="2158547" y="32110217"/>
            <a:chExt cx="12621320" cy="5109084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181BB2C7-2980-D64E-255B-E323ABD51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58547" y="32120165"/>
              <a:ext cx="4052855" cy="5087512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7CE48F97-5331-29E5-326B-3E30B854C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37534" y="32110217"/>
              <a:ext cx="3642333" cy="5109084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F5EA9447-6B91-11B1-0007-6CA9BB167C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3323" t="37863" r="29102" b="15674"/>
            <a:stretch/>
          </p:blipFill>
          <p:spPr>
            <a:xfrm>
              <a:off x="6721026" y="32120164"/>
              <a:ext cx="3906884" cy="5087512"/>
            </a:xfrm>
            <a:prstGeom prst="rect">
              <a:avLst/>
            </a:prstGeom>
          </p:spPr>
        </p:pic>
      </p:grpSp>
      <p:pic>
        <p:nvPicPr>
          <p:cNvPr id="27" name="Imagem 26">
            <a:extLst>
              <a:ext uri="{FF2B5EF4-FFF2-40B4-BE49-F238E27FC236}">
                <a16:creationId xmlns:a16="http://schemas.microsoft.com/office/drawing/2014/main" id="{163BC0D8-EF0E-EF01-59DA-8553B738E2A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263" t="7803" r="12263" b="7803"/>
          <a:stretch/>
        </p:blipFill>
        <p:spPr>
          <a:xfrm>
            <a:off x="20665313" y="34552648"/>
            <a:ext cx="4381374" cy="45959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10228</TotalTime>
  <Words>543</Words>
  <Application>Microsoft Office PowerPoint</Application>
  <PresentationFormat>Personalizar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Calibri</vt:lpstr>
      <vt:lpstr>Book Antiqua</vt:lpstr>
      <vt:lpstr>Arial</vt:lpstr>
      <vt:lpstr>Montserrat Black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Muriel De Oliveira Guedes</cp:lastModifiedBy>
  <cp:revision>6</cp:revision>
  <dcterms:created xsi:type="dcterms:W3CDTF">2008-08-28T23:11:57Z</dcterms:created>
  <dcterms:modified xsi:type="dcterms:W3CDTF">2024-03-22T20:49:33Z</dcterms:modified>
</cp:coreProperties>
</file>