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36" y="-217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6559646" y="13350484"/>
            <a:ext cx="14760000" cy="254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</a:t>
            </a:r>
            <a:endParaRPr lang="pt-BR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rgbClr val="FF0000"/>
              </a:buClr>
              <a:buSzPts val="3200"/>
            </a:pPr>
            <a:r>
              <a:rPr lang="pt-BR" sz="3200" b="1" dirty="0">
                <a:solidFill>
                  <a:schemeClr val="tx1"/>
                </a:solidFill>
              </a:rPr>
              <a:t>Os principais resultados do estudo foram relacionados às variáveis bioquímicas. O GDD apresentou valores superiores de proteína total e globulinas 7 dias pós-parto, assim como a imunoglobulina G, que foi estatisticamente superior nos dias 21 e 35.</a:t>
            </a:r>
          </a:p>
          <a:p>
            <a:pPr lvl="0" algn="just">
              <a:lnSpc>
                <a:spcPct val="150000"/>
              </a:lnSpc>
              <a:buClr>
                <a:srgbClr val="FF0000"/>
              </a:buClr>
              <a:buSzPts val="3200"/>
            </a:pPr>
            <a:endParaRPr lang="pt-BR" sz="32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rgbClr val="FF0000"/>
              </a:buClr>
              <a:buSzPts val="3200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</a:t>
            </a:r>
            <a:r>
              <a:rPr lang="pt-BR" sz="2000" dirty="0">
                <a:solidFill>
                  <a:schemeClr val="dk1"/>
                </a:solidFill>
              </a:rPr>
              <a:t>Média ± erro padrão e valor de </a:t>
            </a:r>
            <a:r>
              <a:rPr lang="pt-BR" sz="2000" i="1" dirty="0">
                <a:solidFill>
                  <a:schemeClr val="dk1"/>
                </a:solidFill>
              </a:rPr>
              <a:t>p </a:t>
            </a:r>
            <a:r>
              <a:rPr lang="pt-BR" sz="2000" dirty="0">
                <a:solidFill>
                  <a:schemeClr val="dk1"/>
                </a:solidFill>
              </a:rPr>
              <a:t>da proteína total, globulinas e imunoglobulina G, de vacas Holandesas do parto (dia 0) aos 7, 14, 21 e 35 dias pós-parto, submetidas ou não à suplementação com (PhSe)</a:t>
            </a:r>
            <a:r>
              <a:rPr lang="pt-BR" sz="2000" baseline="-25000" dirty="0">
                <a:solidFill>
                  <a:schemeClr val="dk1"/>
                </a:solidFill>
              </a:rPr>
              <a:t>2 </a:t>
            </a:r>
            <a:r>
              <a:rPr lang="pt-BR" sz="2000" dirty="0">
                <a:solidFill>
                  <a:schemeClr val="dk1"/>
                </a:solidFill>
              </a:rPr>
              <a:t>aos 42, 28 e 14 dias pré-parto, e na data do parto. Letras maiúsculas distintas referem-se a diferenças (</a:t>
            </a:r>
            <a:r>
              <a:rPr lang="pt-BR" sz="2000" i="1" dirty="0">
                <a:solidFill>
                  <a:schemeClr val="dk1"/>
                </a:solidFill>
              </a:rPr>
              <a:t>p</a:t>
            </a:r>
            <a:r>
              <a:rPr lang="pt-BR" sz="2000" dirty="0">
                <a:solidFill>
                  <a:schemeClr val="dk1"/>
                </a:solidFill>
              </a:rPr>
              <a:t> &lt; 0,05) entre grupos nos respectivos dias, enquanto letras minúsculas referem-se a diferenças (</a:t>
            </a:r>
            <a:r>
              <a:rPr lang="pt-BR" sz="2000" i="1" dirty="0">
                <a:solidFill>
                  <a:schemeClr val="dk1"/>
                </a:solidFill>
              </a:rPr>
              <a:t>p </a:t>
            </a:r>
            <a:r>
              <a:rPr lang="pt-BR" sz="2000" dirty="0">
                <a:solidFill>
                  <a:schemeClr val="dk1"/>
                </a:solidFill>
              </a:rPr>
              <a:t>&lt; 0,05) entre dias dentro dos grupos. T = efeito do tratamento, M = efeito do momento e T × M = interação tratamento momento.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Os resultados nos permitem concluir que a suplementação com disseleneto de difenila no período de transição, estimulou a imunidade humoral pós-parto das fêmeas. Nosso estudo traz à tona uma propriedade pouco relatada do (PhSe)</a:t>
            </a:r>
            <a:r>
              <a:rPr lang="pt-BR" sz="3200" b="1" baseline="-25000" dirty="0">
                <a:solidFill>
                  <a:schemeClr val="dk1"/>
                </a:solidFill>
              </a:rPr>
              <a:t>2</a:t>
            </a:r>
            <a:r>
              <a:rPr lang="pt-BR" sz="3200" b="1" dirty="0">
                <a:solidFill>
                  <a:schemeClr val="dk1"/>
                </a:solidFill>
              </a:rPr>
              <a:t>, sua capacidade imunomoduladora, tornando-o assim uma alternativa viável para utilização no período de transição,  durante o qual as vacas apresentam alta exigência metabólica, e estão com as defesas imunes e antioxidantes reduzidas, o que pode resultar na incidência de doenças detectadas nessa fase do ciclo produtivo.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O presente trabalho foi realizado com apoio da Coordenação de Aperfeiçoamento de Pessoal de Nível Superior - Brasil (CAPES) - Código de Financiamento 001.</a:t>
            </a:r>
            <a:endParaRPr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7BA8F48-8942-4221-9337-4A4982CCF363}"/>
              </a:ext>
            </a:extLst>
          </p:cNvPr>
          <p:cNvGrpSpPr/>
          <p:nvPr/>
        </p:nvGrpSpPr>
        <p:grpSpPr>
          <a:xfrm>
            <a:off x="16147132" y="17160831"/>
            <a:ext cx="15347630" cy="5153784"/>
            <a:chOff x="16322249" y="17361413"/>
            <a:chExt cx="15347630" cy="5153784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BC5B9C7-BF28-4E66-A454-35A64DD96E1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54" t="67684" r="24241"/>
            <a:stretch/>
          </p:blipFill>
          <p:spPr>
            <a:xfrm>
              <a:off x="26219479" y="17380463"/>
              <a:ext cx="5450400" cy="5112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CD57699-5DE0-48D1-AEBE-B414682223D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33" b="67948"/>
            <a:stretch/>
          </p:blipFill>
          <p:spPr>
            <a:xfrm>
              <a:off x="16322249" y="17361413"/>
              <a:ext cx="5450400" cy="51120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58A15F9-BDDF-4FDA-920F-270F5022270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7" r="50000" b="34097"/>
            <a:stretch/>
          </p:blipFill>
          <p:spPr>
            <a:xfrm>
              <a:off x="21295512" y="17403197"/>
              <a:ext cx="5450400" cy="5112000"/>
            </a:xfrm>
            <a:prstGeom prst="rect">
              <a:avLst/>
            </a:prstGeom>
          </p:spPr>
        </p:pic>
      </p:grpSp>
      <p:sp>
        <p:nvSpPr>
          <p:cNvPr id="87" name="Google Shape;87;p1"/>
          <p:cNvSpPr txBox="1"/>
          <p:nvPr/>
        </p:nvSpPr>
        <p:spPr>
          <a:xfrm>
            <a:off x="1079644" y="5437357"/>
            <a:ext cx="30240000" cy="13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pt-BR" sz="4000" b="1" dirty="0">
                <a:solidFill>
                  <a:schemeClr val="dk1"/>
                </a:solidFill>
              </a:rPr>
              <a:t>BENEFÍCIOS DA SUPLEMENTAÇÃO COM DISSELENETO DE DIFENILA EM VACAS LEITEIRAS NO PERÍODO DE TRANSIÇÃO: EFEITOS METABÓLICOS, IMUNES E ANTIOXIDANTES</a:t>
            </a:r>
            <a:endParaRPr lang="pt-BR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079643" y="13350484"/>
            <a:ext cx="14760000" cy="254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O período de transição é desafiador para as vacas leiteiras, pois encontram-se suscetíveis ao desenvolvimento de doenças metabólicas e infecciosas, que podem afetar significativamente sua produção.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Essas enfermidades estabelecem-se devido a alterações metabólicas, elevado balanço energético negativo, lipomobilização, resposta inflamatória, e defesas imunes e antioxidantes reduzidas.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Apesar de diversos trabalhos demonstrarem os benefícios da suplementação com selênio durante essa fase, ainda não há estudos utilizando o composto organoselênio disseleneto de difenila nesta categoria animal.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O objetivo deste estudo foi avaliar os efeitos da suplementação com disseleneto de difenila (PhSe)</a:t>
            </a:r>
            <a:r>
              <a:rPr lang="pt-BR" sz="3200" b="1" baseline="-25000" dirty="0">
                <a:solidFill>
                  <a:schemeClr val="dk1"/>
                </a:solidFill>
              </a:rPr>
              <a:t>2 </a:t>
            </a:r>
            <a:r>
              <a:rPr lang="pt-BR" sz="3200" b="1" dirty="0">
                <a:solidFill>
                  <a:schemeClr val="dk1"/>
                </a:solidFill>
              </a:rPr>
              <a:t>realizada durante o período de transição, no metabolismo, na imunidade, no status oxidativo e na produção de vacas leiteiras no pós-parto.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pt-BR" sz="3200" b="1" dirty="0">
                <a:solidFill>
                  <a:schemeClr val="dk1"/>
                </a:solidFill>
              </a:rPr>
              <a:t>Vinte e sete fêmeas multíparas da raça Holandesa (</a:t>
            </a:r>
            <a:r>
              <a:rPr lang="pt-BR" sz="3200" b="1" i="1" dirty="0">
                <a:solidFill>
                  <a:schemeClr val="dk1"/>
                </a:solidFill>
              </a:rPr>
              <a:t>n </a:t>
            </a:r>
            <a:r>
              <a:rPr lang="pt-BR" sz="3200" b="1" dirty="0">
                <a:solidFill>
                  <a:schemeClr val="dk1"/>
                </a:solidFill>
              </a:rPr>
              <a:t>= 27) foram distribuídas em três grupos contendo nove animais (</a:t>
            </a:r>
            <a:r>
              <a:rPr lang="pt-BR" sz="3200" b="1" i="1" dirty="0">
                <a:solidFill>
                  <a:schemeClr val="dk1"/>
                </a:solidFill>
              </a:rPr>
              <a:t>n </a:t>
            </a:r>
            <a:r>
              <a:rPr lang="pt-BR" sz="3200" b="1" dirty="0">
                <a:solidFill>
                  <a:schemeClr val="dk1"/>
                </a:solidFill>
              </a:rPr>
              <a:t>= 9/tratamento).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pt-BR" sz="3200" b="1" dirty="0">
                <a:solidFill>
                  <a:schemeClr val="dk1"/>
                </a:solidFill>
              </a:rPr>
              <a:t>O grupo disseleneto de difenila (GDD) recebeu 3 μmol/kg de (PhSe)</a:t>
            </a:r>
            <a:r>
              <a:rPr lang="pt-BR" sz="3200" b="1" baseline="-25000" dirty="0">
                <a:solidFill>
                  <a:schemeClr val="dk1"/>
                </a:solidFill>
              </a:rPr>
              <a:t>2 </a:t>
            </a:r>
            <a:r>
              <a:rPr lang="pt-BR" sz="3200" b="1" dirty="0">
                <a:solidFill>
                  <a:schemeClr val="dk1"/>
                </a:solidFill>
              </a:rPr>
              <a:t>diluído em 4 mL de dimetilsulfóxido (DMSO) pela via subcutânea, enquanto os grupos dimetilsulfóxido (GDMSO) e NaCl (GNACL) receberam 4 mL de DMSO e NaCl 0.9%, pela mesma via de administração.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pt-BR" sz="3200" b="1" dirty="0">
                <a:solidFill>
                  <a:schemeClr val="dk1"/>
                </a:solidFill>
              </a:rPr>
              <a:t>Aos 42, 28 e 14 dias pré-parto, e no dia do parto (0) foram realizadas pesagem, avaliação do escore de condição corporal (ECC) e as administrações dos tratamentos.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pt-BR" sz="3200" b="1" dirty="0">
                <a:solidFill>
                  <a:schemeClr val="dk1"/>
                </a:solidFill>
              </a:rPr>
              <a:t>Nos dias 0, 7, 14, 21 e 35 pós-parto o ECC foi avaliado e amostras de sangue coletadas. Da primeira ordenha pós-parto foi obtido colostro. A produção foi mensurada e leite coletado aos 7, 14, 21 e 35 dias pós-parto. </a:t>
            </a:r>
            <a:endParaRPr sz="3200"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079644" y="9153374"/>
            <a:ext cx="30240000" cy="355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1</a:t>
            </a:r>
            <a:r>
              <a:rPr lang="pt-BR" sz="2800" dirty="0">
                <a:solidFill>
                  <a:schemeClr val="dk1"/>
                </a:solidFill>
              </a:rPr>
              <a:t>Departamento de Clínica de Grandes Animais, Universidade Federal de Santa Maria, Santa Maria 97105-900, RS,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2</a:t>
            </a:r>
            <a:r>
              <a:rPr lang="pt-BR" sz="2800" dirty="0">
                <a:solidFill>
                  <a:schemeClr val="dk1"/>
                </a:solidFill>
              </a:rPr>
              <a:t>VitallTech Brasil, Sarandi 99560-000, RS,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3</a:t>
            </a:r>
            <a:r>
              <a:rPr lang="pt-BR" sz="2800" dirty="0">
                <a:solidFill>
                  <a:schemeClr val="dk1"/>
                </a:solidFill>
              </a:rPr>
              <a:t>Curso de Medicina Veterinária, Unidade Central de Educação Faem Faculdade, Chapecó 89812-214, SC,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4</a:t>
            </a:r>
            <a:r>
              <a:rPr lang="pt-BR" sz="2800" dirty="0">
                <a:solidFill>
                  <a:schemeClr val="dk1"/>
                </a:solidFill>
              </a:rPr>
              <a:t>Curso de Medicina Veterinária, Universidade do Oeste do Estado de Santa Catarina, Xanxerê 89820-000, SC,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5</a:t>
            </a:r>
            <a:r>
              <a:rPr lang="pt-BR" sz="2800" dirty="0">
                <a:solidFill>
                  <a:schemeClr val="dk1"/>
                </a:solidFill>
              </a:rPr>
              <a:t>Laboratório de Estresse Oxidativo, Universidade Federal do Pampa, Uruguaiana 97501-970, RS,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6</a:t>
            </a:r>
            <a:r>
              <a:rPr lang="pt-BR" sz="2800" dirty="0">
                <a:solidFill>
                  <a:schemeClr val="dk1"/>
                </a:solidFill>
              </a:rPr>
              <a:t>Departmento de Clínica Médica, Faculdade de Medicina Veterinária e Zootecnia, Universidade de São Paulo, São Paulo 05508-270, SP,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7</a:t>
            </a:r>
            <a:r>
              <a:rPr lang="pt-BR" sz="2800" dirty="0">
                <a:solidFill>
                  <a:schemeClr val="dk1"/>
                </a:solidFill>
              </a:rPr>
              <a:t>Curso de Medicina Veterinária, Universidade Federal da Fronteira Sul, Realeza 85770-000, PR, Brasil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>
                <a:solidFill>
                  <a:schemeClr val="dk1"/>
                </a:solidFill>
              </a:rPr>
              <a:t>8</a:t>
            </a:r>
            <a:r>
              <a:rPr lang="pt-BR" sz="2800" dirty="0">
                <a:solidFill>
                  <a:schemeClr val="dk1"/>
                </a:solidFill>
              </a:rPr>
              <a:t>Departmento de Bioquímica e Biologia Molecular, Universidade Federal de Santa Maria, Santa Maria 97105-900, RS, Brasil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36" r="3750"/>
          <a:stretch/>
        </p:blipFill>
        <p:spPr>
          <a:xfrm rot="5400000">
            <a:off x="15155519" y="25925923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sp>
        <p:nvSpPr>
          <p:cNvPr id="88" name="Google Shape;88;p1"/>
          <p:cNvSpPr txBox="1"/>
          <p:nvPr/>
        </p:nvSpPr>
        <p:spPr>
          <a:xfrm>
            <a:off x="1079644" y="7418476"/>
            <a:ext cx="30240000" cy="109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buClr>
                <a:schemeClr val="dk1"/>
              </a:buClr>
              <a:buSzPts val="3200"/>
            </a:pPr>
            <a:r>
              <a:rPr lang="en-US" sz="3200" dirty="0" err="1">
                <a:solidFill>
                  <a:schemeClr val="dk1"/>
                </a:solidFill>
              </a:rPr>
              <a:t>Cláudia</a:t>
            </a:r>
            <a:r>
              <a:rPr lang="en-US" sz="3200" dirty="0">
                <a:solidFill>
                  <a:schemeClr val="dk1"/>
                </a:solidFill>
              </a:rPr>
              <a:t> Medeiros Rodrigues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Matheus Lehnhart de Moraes</a:t>
            </a:r>
            <a:r>
              <a:rPr lang="en-US" sz="3200" baseline="30000" dirty="0">
                <a:solidFill>
                  <a:schemeClr val="dk1"/>
                </a:solidFill>
              </a:rPr>
              <a:t>2</a:t>
            </a:r>
            <a:r>
              <a:rPr lang="en-US" sz="3200" dirty="0">
                <a:solidFill>
                  <a:schemeClr val="dk1"/>
                </a:solidFill>
              </a:rPr>
              <a:t>, Marla Schneider</a:t>
            </a:r>
            <a:r>
              <a:rPr lang="en-US" sz="3200" baseline="30000" dirty="0">
                <a:solidFill>
                  <a:schemeClr val="dk1"/>
                </a:solidFill>
              </a:rPr>
              <a:t>3</a:t>
            </a:r>
            <a:r>
              <a:rPr lang="en-US" sz="3200" dirty="0">
                <a:solidFill>
                  <a:schemeClr val="dk1"/>
                </a:solidFill>
              </a:rPr>
              <a:t>, Silvana Giacomini Collet</a:t>
            </a:r>
            <a:r>
              <a:rPr lang="en-US" sz="3200" baseline="30000" dirty="0">
                <a:solidFill>
                  <a:schemeClr val="dk1"/>
                </a:solidFill>
              </a:rPr>
              <a:t>4</a:t>
            </a:r>
            <a:r>
              <a:rPr lang="en-US" sz="3200" dirty="0">
                <a:solidFill>
                  <a:schemeClr val="dk1"/>
                </a:solidFill>
              </a:rPr>
              <a:t>, Alan Miranda Prestes</a:t>
            </a:r>
            <a:r>
              <a:rPr lang="en-US" sz="3200" baseline="30000" dirty="0">
                <a:solidFill>
                  <a:schemeClr val="dk1"/>
                </a:solidFill>
              </a:rPr>
              <a:t>4</a:t>
            </a:r>
            <a:r>
              <a:rPr lang="en-US" sz="3200" dirty="0">
                <a:solidFill>
                  <a:schemeClr val="dk1"/>
                </a:solidFill>
              </a:rPr>
              <a:t>, Francielli Weber Santos Cibin</a:t>
            </a:r>
            <a:r>
              <a:rPr lang="en-US" sz="3200" baseline="30000" dirty="0">
                <a:solidFill>
                  <a:schemeClr val="dk1"/>
                </a:solidFill>
              </a:rPr>
              <a:t>5</a:t>
            </a:r>
            <a:r>
              <a:rPr lang="en-US" sz="3200" dirty="0">
                <a:solidFill>
                  <a:schemeClr val="dk1"/>
                </a:solidFill>
              </a:rPr>
              <a:t>, Viviani Gomes</a:t>
            </a:r>
            <a:r>
              <a:rPr lang="en-US" sz="3200" baseline="30000" dirty="0">
                <a:solidFill>
                  <a:schemeClr val="dk1"/>
                </a:solidFill>
              </a:rPr>
              <a:t>6</a:t>
            </a:r>
            <a:r>
              <a:rPr lang="en-US" sz="3200" dirty="0">
                <a:solidFill>
                  <a:schemeClr val="dk1"/>
                </a:solidFill>
              </a:rPr>
              <a:t>, Maiara Garcia Blagitz</a:t>
            </a:r>
            <a:r>
              <a:rPr lang="en-US" sz="3200" baseline="30000" dirty="0">
                <a:solidFill>
                  <a:schemeClr val="dk1"/>
                </a:solidFill>
              </a:rPr>
              <a:t>7</a:t>
            </a:r>
            <a:r>
              <a:rPr lang="en-US" sz="3200" dirty="0">
                <a:solidFill>
                  <a:schemeClr val="dk1"/>
                </a:solidFill>
              </a:rPr>
              <a:t>, João Batista Teixeira da Rocha</a:t>
            </a:r>
            <a:r>
              <a:rPr lang="en-US" sz="3200" baseline="30000" dirty="0">
                <a:solidFill>
                  <a:schemeClr val="dk1"/>
                </a:solidFill>
              </a:rPr>
              <a:t>8 </a:t>
            </a:r>
            <a:r>
              <a:rPr lang="en-US" sz="3200" dirty="0">
                <a:solidFill>
                  <a:schemeClr val="dk1"/>
                </a:solidFill>
              </a:rPr>
              <a:t>, </a:t>
            </a:r>
            <a:r>
              <a:rPr lang="en-US" sz="3200" u="sng" dirty="0">
                <a:solidFill>
                  <a:schemeClr val="dk1"/>
                </a:solidFill>
              </a:rPr>
              <a:t>Marta </a:t>
            </a:r>
            <a:r>
              <a:rPr lang="en-US" sz="3200" u="sng" dirty="0" err="1">
                <a:solidFill>
                  <a:schemeClr val="dk1"/>
                </a:solidFill>
              </a:rPr>
              <a:t>Lizandra</a:t>
            </a:r>
            <a:r>
              <a:rPr lang="en-US" sz="3200" u="sng" dirty="0">
                <a:solidFill>
                  <a:schemeClr val="dk1"/>
                </a:solidFill>
              </a:rPr>
              <a:t> do </a:t>
            </a:r>
            <a:r>
              <a:rPr lang="en-US" sz="3200" u="sng" dirty="0" err="1">
                <a:solidFill>
                  <a:schemeClr val="dk1"/>
                </a:solidFill>
              </a:rPr>
              <a:t>Rêgo</a:t>
            </a:r>
            <a:r>
              <a:rPr lang="en-US" sz="3200" u="sng" dirty="0">
                <a:solidFill>
                  <a:schemeClr val="dk1"/>
                </a:solidFill>
              </a:rPr>
              <a:t> Leal</a:t>
            </a:r>
            <a:r>
              <a:rPr lang="en-US" sz="3200" u="sng" baseline="30000" dirty="0">
                <a:solidFill>
                  <a:schemeClr val="dk1"/>
                </a:solidFill>
              </a:rPr>
              <a:t>1</a:t>
            </a:r>
            <a:endParaRPr sz="32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795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Cliente</cp:lastModifiedBy>
  <cp:revision>18</cp:revision>
  <dcterms:created xsi:type="dcterms:W3CDTF">2008-08-28T23:11:57Z</dcterms:created>
  <dcterms:modified xsi:type="dcterms:W3CDTF">2024-03-21T13:09:34Z</dcterms:modified>
</cp:coreProperties>
</file>