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GoogleSlidesCustomDataVersion2">
      <go:slidesCustomData xmlns:go="http://customooxmlschemas.google.com/" r:id="rId7" roundtripDataSignature="AMtx7mipBlF5T3OJllWsxYLACaf83mrK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7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indent="-2286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indent="-2286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indent="-2286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indent="-2286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68604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indent="-701103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indent="-633603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indent="-566102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indent="-566102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indent="-566102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indent="-566102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indent="-566102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indent="-566102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indent="-2286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indent="-2286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indent="-2286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indent="-2286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1pPr>
            <a:lvl2pPr indent="-2286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b="1" sz="5315"/>
            </a:lvl2pPr>
            <a:lvl3pPr indent="-2286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b="1" sz="4783"/>
            </a:lvl3pPr>
            <a:lvl4pPr indent="-2286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4pPr>
            <a:lvl5pPr indent="-2286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1pPr>
            <a:lvl2pPr indent="-2286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b="1" sz="5315"/>
            </a:lvl2pPr>
            <a:lvl3pPr indent="-2286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b="1" sz="4783"/>
            </a:lvl3pPr>
            <a:lvl4pPr indent="-2286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4pPr>
            <a:lvl5pPr indent="-2286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9pPr>
          </a:lstStyle>
          <a:p/>
        </p:txBody>
      </p:sp>
      <p:sp>
        <p:nvSpPr>
          <p:cNvPr id="58" name="Google Shape;58;p10"/>
          <p:cNvSpPr txBox="1"/>
          <p:nvPr>
            <p:ph idx="4" type="body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98500" lvl="0" marL="457200" marR="0" rtl="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b="0" i="0" sz="7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28650" lvl="1" marL="914400" marR="0" rtl="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65150" lvl="2" marL="1371600" marR="0" rtl="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7050" lvl="3" marL="1828800" marR="0" rtl="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27050" lvl="4" marL="2286000" marR="0" rtl="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2320" lvl="5" marL="27432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2320" lvl="6" marL="32004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2320" lvl="7" marL="36576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2320" lvl="8" marL="41148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049462" y="7488237"/>
            <a:ext cx="288036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925" lIns="105850" spcFirstLastPara="1" rIns="105850" wrap="square" tIns="52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ALTERAÇÕES DENTÁRIAS EM ARCADAS DE BOVINOS JOVENS: DADOS PRELIMINARES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224750" y="9119300"/>
            <a:ext cx="299466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925" lIns="105850" spcFirstLastPara="1" rIns="105850" wrap="square" tIns="529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Ramalho de Oliveira¹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Júlia R</a:t>
            </a:r>
            <a:r>
              <a:rPr lang="en-US" sz="3200">
                <a:solidFill>
                  <a:schemeClr val="dk1"/>
                </a:solidFill>
              </a:rPr>
              <a:t>ebecca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Saraiva¹, Ana C</a:t>
            </a:r>
            <a:r>
              <a:rPr lang="en-US" sz="3200">
                <a:solidFill>
                  <a:schemeClr val="dk1"/>
                </a:solidFill>
              </a:rPr>
              <a:t>arolina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Borsanelli², Luana T</a:t>
            </a:r>
            <a:r>
              <a:rPr lang="en-US" sz="3200">
                <a:solidFill>
                  <a:schemeClr val="dk1"/>
                </a:solidFill>
              </a:rPr>
              <a:t>eixeira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US" sz="3200">
                <a:solidFill>
                  <a:schemeClr val="dk1"/>
                </a:solidFill>
              </a:rPr>
              <a:t>odrigues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Rossi</a:t>
            </a:r>
            <a:r>
              <a:rPr lang="en-US" sz="3200">
                <a:solidFill>
                  <a:schemeClr val="dk1"/>
                </a:solidFill>
              </a:rPr>
              <a:t>³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Juliana Vaccari³, Flávia R</a:t>
            </a:r>
            <a:r>
              <a:rPr lang="en-US" sz="3200">
                <a:solidFill>
                  <a:schemeClr val="dk1"/>
                </a:solidFill>
              </a:rPr>
              <a:t>egina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</a:t>
            </a:r>
            <a:r>
              <a:rPr lang="en-US" sz="3200">
                <a:solidFill>
                  <a:schemeClr val="dk1"/>
                </a:solidFill>
              </a:rPr>
              <a:t>lorencio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Athayde¹, Iveraldo</a:t>
            </a:r>
            <a:r>
              <a:rPr lang="en-US" sz="3200">
                <a:solidFill>
                  <a:schemeClr val="dk1"/>
                </a:solidFill>
              </a:rPr>
              <a:t> dos Santos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Dutra¹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049462" y="12465350"/>
            <a:ext cx="13314300" cy="17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2925" lIns="105850" spcFirstLastPara="1" rIns="105850" wrap="square" tIns="529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doenças periodontais e o desgaste dentário são doenças multifatoriais de etiologias distintas e limitadoras para a saúde, desempenho e bem-estar dos animais, além de comuns em animais de diferentes idades durante a fase de dentição (Borsanelli et al. 2016).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objetivo do presente estudo é avaliar de forma preliminar a ocorrência de afecções bucais em bovinos abatidos em frigorífico.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o presente momento, foram avaliadas 38 maxilas e 46 mandíbulas de animais jovens em fase de dentição decídua. A inspeção clínica da cavidade bucal possibilitou a caracterização e classificação do desgaste dentário a partir da perda da coroa clínica do dente (Campello et al. 2019). A presença de biofilme supragengival pigmentado foi avaliada de acordo com Saraiva et al. (2019). A periodontite foi caracterizada pela presença de recessão gengival e formação de bolsas periodontais com profundidade superior a 5 mm (Borsanelli et al. 2016).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</a:t>
            </a:r>
            <a:endParaRPr b="1" i="1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Afecções bucais detectadas na maxila e mandíbula de bovinos jovens abatidos.</a:t>
            </a:r>
            <a:endParaRPr b="1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1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6200450" y="12416887"/>
            <a:ext cx="13314300" cy="292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2925" lIns="105850" spcFirstLastPara="1" rIns="105850" wrap="square" tIns="529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resultados preliminares apontam maior frequência de desgaste dentário nos incisivos 56,5% (Triadan 301 e 401) e 52,1% (Triadan 304 e 404), e 82,6% nos mastigatórios (primeiros e segundos pré-molares mandibulares). É comum observar a ocorrência simultânea de periodontite e desgaste dentário em bovinos apesar de serem enfermidades distintas. Já o biofilme supragengival pigmentado foi identificado em maior frequência no primeiro molar maxilar (84,2%), segundo molar (81,57%) e nos primeiros molares mandibulares (47,8%) (Figura 2A). Em bovinos, o biofilme supragengival pigmentado já foi caracterizado pela presença de ferro e magnésio e associado à periodontite (Saraiva et al. 2019). A troca de dentes foi observada em 23,9% nos segundos molares mandibulares e em 13,15% nos terceiros molares maxilares. A perda dentária foi identificada em 4,34% dos casos (principalmente no primeiro molar mandibular e canto) (Figura 2B). A recessão gengival, importante sinal clínico da periodontite bovina, foi detectada em 43,4% das pinças e em 26,08% nos primeiros pré-molares mandibulares (Figura 2B). No entanto, é importante considerar a idade e o período de troca dentária dos animais.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2.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A- Presença de biofilme supragengival pigmentado nos dentes mastigatórios e bolsa periodontal (animal adulto). B- troca dentária com presença de biofilme nas pinças e desgaste dos cantos (animal jovem).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Embora preliminares, os resultados indicam que estudos epidemiológicos são fundamentais para identificar a distribuição dessas condições e desenvolver estratégias futuras para o controle e prevenção dessas enfermidades nos rebanhos.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Agradecemos ao assistente agropecuário Adão Ângelo Custódio pelo auxílio técnico.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CAMPELLO, P. L., et al. Ocorrência de periodontite e desgaste dentário em cabras leiteiras. 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Ruminant Research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175 , 133-141, 2019.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BORSANELLI, A. C., et al., Periodontal lesions in slaughtered cattle in the west of Scotland.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Veterinary Record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 24;179(25):652. doi: 10.1136/vr.103931. Epub 2016 Oct 25. PMID: 27780900, 2016.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SARAIVA, JR, et al. Chemical and structural composition of black pigmented supragingival biofilm of bovines with periodontitis. 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 Veterinária Brasileira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39: 933-941, 2019.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922399" y="10761575"/>
            <a:ext cx="285513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925" lIns="105850" spcFirstLastPara="1" rIns="105850" wrap="square" tIns="52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¹Faculdade de Medicina Veterinária de Araçatuba-UNESP/FMVA, ²Escola de Veterinária e Zootecnia - EVZ/UFG,³ Faculdade de Ciências Agrárias e Veterinárias - Câmpus de Jaboticabal - UNESP/ FCAV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45878" r="46028" t="0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92636" r="3750" t="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55064" r="44885" t="0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5286" l="0" r="0" t="3096"/>
          <a:stretch/>
        </p:blipFill>
        <p:spPr>
          <a:xfrm>
            <a:off x="23467266" y="27525567"/>
            <a:ext cx="5508907" cy="33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15057" l="0" r="4516" t="9154"/>
          <a:stretch/>
        </p:blipFill>
        <p:spPr>
          <a:xfrm>
            <a:off x="16689695" y="27525567"/>
            <a:ext cx="6359227" cy="33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5525" y="34085725"/>
            <a:ext cx="9102151" cy="55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5525" y="28606350"/>
            <a:ext cx="9102149" cy="54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923150" y="39587862"/>
            <a:ext cx="135669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Legenda: PM1= primeiro pré-molar; PM2= segundo pré-molar; PM3= terceiro pré-molar; M1= primeiro molar; M2= segundo molar; M3= terceiro molar; P= pinça; 1M= primeiro-médio; 2M= segundo médio; C= canto.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2008-08-28T23:11:57Z</dcterms:created>
  <dc:creator>HERBERT_SOUSA</dc:creator>
</cp:coreProperties>
</file>