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4410" y="-3270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7381246"/>
            <a:ext cx="28803600" cy="93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buClr>
                <a:schemeClr val="dk1"/>
              </a:buClr>
              <a:buSzPts val="4000"/>
            </a:pPr>
            <a:r>
              <a:rPr lang="pt-BR" sz="4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ANÁLISE DO USO DA ULTRASSONOGRAFIA PULMONAR FOCALIZADA EM BEZERROS</a:t>
            </a:r>
            <a:endParaRPr lang="pt-BR" sz="4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8932920"/>
            <a:ext cx="28803600" cy="15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	</a:t>
            </a:r>
            <a:r>
              <a:rPr lang="en-US" sz="3200" u="sng" dirty="0">
                <a:solidFill>
                  <a:schemeClr val="dk1"/>
                </a:solidFill>
              </a:rPr>
              <a:t>Gabriela Anteveli¹</a:t>
            </a:r>
            <a:r>
              <a:rPr lang="en-US" sz="3200" dirty="0">
                <a:solidFill>
                  <a:schemeClr val="dk1"/>
                </a:solidFill>
              </a:rPr>
              <a:t>, João Paulo Andrade², Bárbara de Andrade Alves¹, João Pedro Matiello¹</a:t>
            </a:r>
            <a:r>
              <a:rPr lang="en-US" sz="3200">
                <a:solidFill>
                  <a:schemeClr val="dk1"/>
                </a:solidFill>
              </a:rPr>
              <a:t>, Guilherme Silva </a:t>
            </a:r>
            <a:r>
              <a:rPr lang="en-US" sz="3200" dirty="0">
                <a:solidFill>
                  <a:schemeClr val="dk1"/>
                </a:solidFill>
              </a:rPr>
              <a:t>Lemos¹, Diego Luiz da Cruz¹, Sébastien Buczinski³, Tiago </a:t>
            </a:r>
            <a:r>
              <a:rPr lang="en-US" sz="3200" dirty="0" err="1">
                <a:solidFill>
                  <a:schemeClr val="dk1"/>
                </a:solidFill>
              </a:rPr>
              <a:t>Facury</a:t>
            </a:r>
            <a:r>
              <a:rPr lang="en-US" sz="3200" dirty="0">
                <a:solidFill>
                  <a:schemeClr val="dk1"/>
                </a:solidFill>
              </a:rPr>
              <a:t> Moreira¹</a:t>
            </a:r>
            <a:endParaRPr u="sng"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3144500"/>
            <a:ext cx="13314362" cy="2974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</a:t>
            </a:r>
            <a:endParaRPr dirty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400"/>
            </a:pPr>
            <a:r>
              <a:rPr lang="pt-BR" sz="3200" dirty="0">
                <a:latin typeface="+mn-lt"/>
                <a:ea typeface="Times New Roman" panose="02020603050405020304" pitchFamily="18" charset="0"/>
              </a:rPr>
              <a:t>A ultrassonografia pulmonar emerge como uma ferramenta diagnóstica altamente sensível e específica, já consolidada no monitoramento de lesões pulmonares. Com o intuito de aprimorar a praticidade e a eficiência, sem comprometer a confiabilidade, alguns estudos indicam a viabilidade da ultrassonografia pulmonar localizada, concentrando-se nos lobos mais afetados.</a:t>
            </a:r>
            <a:endParaRPr sz="3200" b="1" i="1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000" b="1" i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>
                <a:latin typeface="+mn-lt"/>
                <a:ea typeface="Times New Roman" panose="02020603050405020304" pitchFamily="18" charset="0"/>
              </a:rPr>
              <a:t>N</a:t>
            </a:r>
            <a:r>
              <a:rPr lang="pt-BR" sz="3200" dirty="0">
                <a:effectLst/>
                <a:latin typeface="+mn-lt"/>
                <a:ea typeface="Times New Roman" panose="02020603050405020304" pitchFamily="18" charset="0"/>
              </a:rPr>
              <a:t>osso estudo tem como objetivo identificar os lobos pulmonares e suas associações que possam servir como método de ultrassonografia focalizada, mantendo a acurácia em diferentes prevalências, faixas etárias e sistemas de produção.</a:t>
            </a:r>
            <a:endParaRPr lang="en-US" sz="3200" b="1" dirty="0">
              <a:solidFill>
                <a:schemeClr val="dk1"/>
              </a:solidFill>
              <a:latin typeface="+mn-l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200" dirty="0">
                <a:latin typeface="+mn-lt"/>
                <a:ea typeface="Times New Roman" panose="02020603050405020304" pitchFamily="18" charset="0"/>
              </a:rPr>
              <a:t>F</a:t>
            </a:r>
            <a:r>
              <a:rPr lang="pt-BR" sz="3200" dirty="0">
                <a:effectLst/>
                <a:latin typeface="+mn-lt"/>
                <a:ea typeface="Times New Roman" panose="02020603050405020304" pitchFamily="18" charset="0"/>
              </a:rPr>
              <a:t>oram realizadas 1193 avaliações em bezerros da raça Holandês e 112 avaliações em bezerros da raça Angus, com aprovação pelo CEUA/UFMG sob o protocolo 341/2022. Após a ultrassonografia bilateral total, eram marcados os espaços intercostais e lobos correspondentes em locais de consolidação igual ou maior que um centímetro, sendo realizado testes de sensibilidade (Se), especificidade (</a:t>
            </a:r>
            <a:r>
              <a:rPr lang="pt-BR" sz="3200" dirty="0" err="1">
                <a:effectLst/>
                <a:latin typeface="+mn-lt"/>
                <a:ea typeface="Times New Roman" panose="02020603050405020304" pitchFamily="18" charset="0"/>
              </a:rPr>
              <a:t>Sp</a:t>
            </a:r>
            <a:r>
              <a:rPr lang="pt-BR" sz="3200" dirty="0">
                <a:effectLst/>
                <a:latin typeface="+mn-lt"/>
                <a:ea typeface="Times New Roman" panose="02020603050405020304" pitchFamily="18" charset="0"/>
              </a:rPr>
              <a:t>) e concordância (K) de cada região.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200" b="1" dirty="0" err="1">
                <a:solidFill>
                  <a:schemeClr val="dk1"/>
                </a:solidFill>
              </a:rPr>
              <a:t>Tabela</a:t>
            </a:r>
            <a:r>
              <a:rPr lang="en-US" sz="3200" b="1" dirty="0">
                <a:solidFill>
                  <a:schemeClr val="dk1"/>
                </a:solidFill>
              </a:rPr>
              <a:t> 1. </a:t>
            </a:r>
            <a:r>
              <a:rPr lang="en-US" sz="3200" dirty="0">
                <a:solidFill>
                  <a:schemeClr val="dk1"/>
                </a:solidFill>
              </a:rPr>
              <a:t>Relação dos lobos </a:t>
            </a:r>
            <a:r>
              <a:rPr lang="en-US" sz="3200" dirty="0" err="1">
                <a:solidFill>
                  <a:schemeClr val="dk1"/>
                </a:solidFill>
              </a:rPr>
              <a:t>pulmonares</a:t>
            </a:r>
            <a:r>
              <a:rPr lang="en-US" sz="3200" dirty="0">
                <a:solidFill>
                  <a:schemeClr val="dk1"/>
                </a:solidFill>
              </a:rPr>
              <a:t> com </a:t>
            </a:r>
            <a:r>
              <a:rPr lang="en-US" sz="3200" dirty="0" err="1">
                <a:solidFill>
                  <a:schemeClr val="dk1"/>
                </a:solidFill>
              </a:rPr>
              <a:t>os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espaços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intercostais</a:t>
            </a:r>
            <a:r>
              <a:rPr lang="en-US" sz="3200" dirty="0">
                <a:solidFill>
                  <a:schemeClr val="dk1"/>
                </a:solidFill>
              </a:rPr>
              <a:t> e o </a:t>
            </a:r>
            <a:r>
              <a:rPr lang="en-US" sz="3200" dirty="0" err="1">
                <a:solidFill>
                  <a:schemeClr val="dk1"/>
                </a:solidFill>
              </a:rPr>
              <a:t>ponto</a:t>
            </a:r>
            <a:r>
              <a:rPr lang="en-US" sz="3200" dirty="0">
                <a:solidFill>
                  <a:schemeClr val="dk1"/>
                </a:solidFill>
              </a:rPr>
              <a:t> de </a:t>
            </a:r>
            <a:r>
              <a:rPr lang="en-US" sz="3200" dirty="0" err="1">
                <a:solidFill>
                  <a:schemeClr val="dk1"/>
                </a:solidFill>
              </a:rPr>
              <a:t>refêrencia</a:t>
            </a:r>
            <a:r>
              <a:rPr lang="en-US" sz="3200" dirty="0">
                <a:solidFill>
                  <a:schemeClr val="dk1"/>
                </a:solidFill>
              </a:rPr>
              <a:t> ventral, </a:t>
            </a:r>
            <a:r>
              <a:rPr lang="en-US" sz="3200" dirty="0" err="1">
                <a:solidFill>
                  <a:schemeClr val="dk1"/>
                </a:solidFill>
              </a:rPr>
              <a:t>adaptado</a:t>
            </a:r>
            <a:r>
              <a:rPr lang="en-US" sz="3200" dirty="0">
                <a:solidFill>
                  <a:schemeClr val="dk1"/>
                </a:solidFill>
              </a:rPr>
              <a:t> de </a:t>
            </a:r>
            <a:r>
              <a:rPr lang="en-US" sz="3200" dirty="0" err="1">
                <a:solidFill>
                  <a:schemeClr val="dk1"/>
                </a:solidFill>
              </a:rPr>
              <a:t>Ollivett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i="1" dirty="0">
                <a:solidFill>
                  <a:schemeClr val="dk1"/>
                </a:solidFill>
              </a:rPr>
              <a:t>et al</a:t>
            </a:r>
            <a:r>
              <a:rPr lang="en-US" sz="3200" dirty="0">
                <a:solidFill>
                  <a:schemeClr val="dk1"/>
                </a:solidFill>
              </a:rPr>
              <a:t>. (2015).</a:t>
            </a:r>
            <a:endParaRPr lang="en-US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6198055" y="13144500"/>
            <a:ext cx="13314300" cy="27314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b="1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200" b="1" dirty="0">
                <a:solidFill>
                  <a:schemeClr val="dk1"/>
                </a:solidFill>
              </a:rPr>
              <a:t>Figura 2</a:t>
            </a:r>
            <a:r>
              <a:rPr lang="pt-BR" sz="3200" dirty="0">
                <a:solidFill>
                  <a:schemeClr val="dk1"/>
                </a:solidFill>
              </a:rPr>
              <a:t>. As associações pulmonares e seus respectivos valores de sensibilidade e Kappa.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algn="just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en-US" sz="3200" dirty="0">
                <a:solidFill>
                  <a:schemeClr val="dk1"/>
                </a:solidFill>
                <a:effectLst/>
                <a:latin typeface="+mn-lt"/>
                <a:ea typeface="Times New Roman" panose="02020603050405020304" pitchFamily="18" charset="0"/>
              </a:rPr>
              <a:t>O </a:t>
            </a:r>
            <a:r>
              <a:rPr lang="pt-BR" sz="3200" dirty="0">
                <a:effectLst/>
                <a:latin typeface="+mn-lt"/>
                <a:ea typeface="Times New Roman" panose="02020603050405020304" pitchFamily="18" charset="0"/>
              </a:rPr>
              <a:t>lobo cranial direito associado ao lobo cranial esquerdo e o lobo cranial direito em conjunto com o lobo médio surgem como duas técnicas viáveis para a ultrassonografia pulmonar focalizada, sem comprometer a precisão dos resultados.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0630701"/>
            <a:ext cx="28551187" cy="143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baseline="30000" dirty="0">
                <a:effectLst/>
                <a:latin typeface="+mn-lt"/>
                <a:ea typeface="Times New Roman" panose="02020603050405020304" pitchFamily="18" charset="0"/>
              </a:rPr>
              <a:t>1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Departamento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clínica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cirurgia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veterinárias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Universidade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Federal de Minas Gerais, Belo Horizonte,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Brasil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en-US" sz="1800" dirty="0">
                <a:latin typeface="+mn-lt"/>
                <a:ea typeface="Times New Roman" panose="02020603050405020304" pitchFamily="18" charset="0"/>
              </a:rPr>
              <a:t>² Centro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Universitário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Newton Paiva, Belo Horizonte,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Brasil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fr-CA" sz="1800" dirty="0">
                <a:latin typeface="+mn-lt"/>
                <a:ea typeface="Times New Roman" panose="02020603050405020304" pitchFamily="18" charset="0"/>
              </a:rPr>
              <a:t>³</a:t>
            </a:r>
            <a:r>
              <a:rPr lang="fr-CA" sz="1800" dirty="0">
                <a:effectLst/>
                <a:latin typeface="+mn-lt"/>
                <a:ea typeface="Times New Roman" panose="02020603050405020304" pitchFamily="18" charset="0"/>
              </a:rPr>
              <a:t>Département des Sciences Cliniques, Faculté de Médecine Vétérinaire, Université de Montréal, St-Hyacinthe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, QC, Canada.</a:t>
            </a:r>
            <a:endParaRPr lang="pt-BR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buClr>
                <a:schemeClr val="dk1"/>
              </a:buClr>
              <a:buSzPts val="2800"/>
            </a:pPr>
            <a:endParaRPr lang="pt-BR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31A2F8-E45F-41B0-B215-74A8BFB28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1261" y="23423804"/>
            <a:ext cx="14019753" cy="66711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7B8FE3F-C964-4348-82BC-0C57ED69257D}"/>
              </a:ext>
            </a:extLst>
          </p:cNvPr>
          <p:cNvSpPr txBox="1"/>
          <p:nvPr/>
        </p:nvSpPr>
        <p:spPr>
          <a:xfrm>
            <a:off x="16420946" y="21263932"/>
            <a:ext cx="13566774" cy="107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/>
              <a:t>Figura 1</a:t>
            </a:r>
            <a:r>
              <a:rPr lang="pt-BR" sz="3200" dirty="0"/>
              <a:t>. Lobos e porções pulmonares com seus valores de Sensibilidade (Se), Kappa (K) e Intervalo de confiança (IC).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2B344BB-2F80-4C45-8B53-0EF8277A3BF2}"/>
              </a:ext>
            </a:extLst>
          </p:cNvPr>
          <p:cNvSpPr/>
          <p:nvPr/>
        </p:nvSpPr>
        <p:spPr>
          <a:xfrm>
            <a:off x="28554947" y="25282358"/>
            <a:ext cx="224590" cy="192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A61D46A-AA03-427A-B981-0AC2AEEB6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530" y="39080774"/>
            <a:ext cx="1869205" cy="173057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28F73F0-BDF2-4C6F-B78E-C421BB687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0453" y="39080774"/>
            <a:ext cx="2077309" cy="20850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1D0A330-559A-40C8-B49B-26CD751966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20946" y="14239967"/>
            <a:ext cx="14413602" cy="668866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8985E375-A4AC-4D8C-970A-E55CD44F5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230" y="32609710"/>
            <a:ext cx="14148593" cy="74395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371</Words>
  <Application>Microsoft Office PowerPoint</Application>
  <PresentationFormat>Personalizar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Gabriela Anteveli</cp:lastModifiedBy>
  <cp:revision>18</cp:revision>
  <dcterms:created xsi:type="dcterms:W3CDTF">2008-08-28T23:11:57Z</dcterms:created>
  <dcterms:modified xsi:type="dcterms:W3CDTF">2024-03-21T21:27:53Z</dcterms:modified>
</cp:coreProperties>
</file>