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42" y="-601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365858"/>
            <a:ext cx="28803600" cy="96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pt-BR" sz="4000" b="1" dirty="0"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Leucose Enzoótica Bovina: Avaliação de impactos na saúde e eficiência reprodutiva em rebanho leiteiro</a:t>
            </a:r>
            <a:endParaRPr lang="pt-BR" sz="40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922461" y="13736840"/>
            <a:ext cx="13314362" cy="1885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A Leucose Enzoótica Bovina (LEB) é uma doença infecciosa que afeta o rebanho bovino e gera prejuízos econômicos e impactos na produção de leite. Além de</a:t>
            </a:r>
            <a:r>
              <a:rPr lang="pt-BR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 prejuízos econômicos, os problemas reprodutivos que podem ser citados são: a maior incidência de doenças reprodutivas, perda de peso corporal, redução da produção de leite, ocorrência de mastite e aumento da suscetibilidade a doenças relacionadas à imunossupressão. Logo, acredita-se que a presença da LEB em propriedades leiteiras possa estar relacionada com a baixa eficiência reprodutiva dos rebanhos leiteiros.</a:t>
            </a:r>
            <a:endParaRPr lang="pt-BR" sz="3200" dirty="0"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Este estudo buscou avaliar o impacto da LEB na eficiência reprodutiva das vacas leiteiras.</a:t>
            </a:r>
            <a:endParaRPr sz="3200" b="1" i="1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dirty="0"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F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oram avaliadas 109 vacas da raça Holandesa, divididas em grupos positivos e negativos para a doença, subdivididos em primíparas e multíparas. Todos os animais avaliados passaram pelo teste de Imunodifusão em gel de ágar para diagnóstico da doença. Posteriormente, utilizou-se a coleta de dados para aplicar os parâmetros de Dias em lactação (DEL), Dias em aberto (DEA), Dias em lactação no primeiro serviço (DEL1S), Número de inseminações (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</a:t>
            </a:r>
            <a:r>
              <a:rPr lang="pt-BR" sz="3200" dirty="0" err="1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ºINS</a:t>
            </a:r>
            <a:r>
              <a:rPr lang="pt-BR" sz="3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)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e Taxa de concepção (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TxC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). A subdivisão em primíparas e multíparas realizada nos grupos supracitados teve a intenção de comparar a prevalência da doença e os parâmetros anteriormente citados conforme as idades dos animais.</a:t>
            </a:r>
            <a:endParaRPr lang="en-US" sz="3200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054" y="14643263"/>
            <a:ext cx="13314300" cy="196660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Quando analisado os grupos de positivas e negativas,</a:t>
            </a:r>
            <a:r>
              <a:rPr lang="pt-BR" sz="32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nenhuma diferença estatística significativamente relevante foi encontrada, seja para DEL (p=0,9573), DEA (p=0,7524), DEL1S (p=0,1327) e 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NºINS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(p=0,4155). Semelhante a estes resultados, quando confrontado os resultados entre primíparas também encontrou-se diferenças estatísticas, sendo DEL (p=0,2522), DEA (p=0,4214), DEL1S (p=0,1913) e 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NºINS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(p=0,9368). O mesmo foi observado entre multíparas, em  DEL (p=0,5323), DEA (p=0,4179), DEL1S (p=0,2557) e 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NºINS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(p=0,5571). Já a 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TxC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apresentou-se numericamente diferente, com 8,27% maior em animais negativos, porém estatisticamente indiferentes (p=0,9633). </a:t>
            </a:r>
            <a:endParaRPr lang="pt-BR" sz="3200" dirty="0">
              <a:solidFill>
                <a:schemeClr val="dk1"/>
              </a:solidFill>
              <a:effectLst/>
              <a:latin typeface="+mj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Embora os resultados contribuam para o entendimento da prevalência da LEB e seu impacto na reprodução de vacas leiteiras, ressalta-se a complexidade dessa relação e a necessidade de estudos mais abrangentes. Estratégias de controle e identificação precoce de animais soropositivos são cruciais para mitigar os impactos econômicos e garantir o bem-estar animal.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+mn-lt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+mn-lt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61205" y="9334147"/>
            <a:ext cx="28551187" cy="1768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latin typeface="+mj-lt"/>
              </a:rPr>
              <a:t>Higor Henrique Cogo</a:t>
            </a:r>
            <a:r>
              <a:rPr lang="pt-BR" sz="4000" b="1" i="0" dirty="0">
                <a:solidFill>
                  <a:srgbClr val="1F1F1F"/>
                </a:solidFill>
                <a:effectLst/>
                <a:latin typeface="+mj-lt"/>
              </a:rPr>
              <a:t>¹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pt-BR" sz="32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Jhulie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pt-BR" sz="32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Cristiani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 Nogueira</a:t>
            </a:r>
            <a:r>
              <a:rPr lang="pt-BR" sz="4000" b="1" i="0" dirty="0">
                <a:solidFill>
                  <a:srgbClr val="1F1F1F"/>
                </a:solidFill>
                <a:effectLst/>
                <a:latin typeface="+mj-lt"/>
              </a:rPr>
              <a:t>¹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, Daniela </a:t>
            </a:r>
            <a:r>
              <a:rPr lang="pt-BR" sz="32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Carolini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 Savi</a:t>
            </a:r>
            <a:r>
              <a:rPr lang="pt-BR" sz="4000" b="1" i="0" dirty="0">
                <a:solidFill>
                  <a:srgbClr val="1F1F1F"/>
                </a:solidFill>
                <a:effectLst/>
                <a:latin typeface="+mj-lt"/>
              </a:rPr>
              <a:t>¹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, Sarah Vieira Pacheco</a:t>
            </a:r>
            <a:r>
              <a:rPr lang="pt-BR" sz="4000" b="1" i="0" dirty="0">
                <a:solidFill>
                  <a:srgbClr val="1F1F1F"/>
                </a:solidFill>
                <a:effectLst/>
                <a:latin typeface="+mj-lt"/>
              </a:rPr>
              <a:t>¹ 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Eduardo </a:t>
            </a:r>
            <a:r>
              <a:rPr lang="pt-BR" sz="3200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Crestani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 Gonçalves</a:t>
            </a:r>
            <a:r>
              <a:rPr lang="pt-BR" sz="4000" b="1" i="0" dirty="0">
                <a:solidFill>
                  <a:srgbClr val="1F1F1F"/>
                </a:solidFill>
                <a:effectLst/>
                <a:latin typeface="+mj-lt"/>
              </a:rPr>
              <a:t>¹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, Davi Dayan Assenheimer², </a:t>
            </a:r>
            <a:r>
              <a:rPr lang="pt-BR" sz="3200" b="1" i="0" u="sng" strike="noStrike" dirty="0">
                <a:solidFill>
                  <a:srgbClr val="000000"/>
                </a:solidFill>
                <a:effectLst/>
                <a:latin typeface="+mj-lt"/>
              </a:rPr>
              <a:t>Maiara Garcia </a:t>
            </a:r>
            <a:r>
              <a:rPr lang="pt-BR" sz="3200" b="1" i="0" u="sng" strike="noStrike" dirty="0" err="1">
                <a:solidFill>
                  <a:srgbClr val="000000"/>
                </a:solidFill>
                <a:effectLst/>
                <a:latin typeface="+mj-lt"/>
              </a:rPr>
              <a:t>Blagitz</a:t>
            </a:r>
            <a:r>
              <a:rPr lang="pt-BR" sz="3200" b="1" i="0" u="sng" strike="noStrike" dirty="0">
                <a:solidFill>
                  <a:srgbClr val="000000"/>
                </a:solidFill>
                <a:effectLst/>
                <a:latin typeface="+mj-lt"/>
              </a:rPr>
              <a:t> Azevedo</a:t>
            </a:r>
            <a:r>
              <a:rPr lang="pt-BR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³</a:t>
            </a:r>
            <a:endParaRPr lang="pt-BR" sz="3200" u="sng" dirty="0">
              <a:latin typeface="+mj-lt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166842-36CA-BE2F-0250-BED962BCE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6510" y="33494373"/>
            <a:ext cx="4982449" cy="1854879"/>
          </a:xfrm>
          <a:prstGeom prst="rect">
            <a:avLst/>
          </a:prstGeom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BB5B2394-17DD-7B36-0559-69667CAEFACD}"/>
              </a:ext>
            </a:extLst>
          </p:cNvPr>
          <p:cNvSpPr txBox="1"/>
          <p:nvPr/>
        </p:nvSpPr>
        <p:spPr>
          <a:xfrm>
            <a:off x="2049462" y="32293446"/>
            <a:ext cx="13314300" cy="66009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Após a realização dos exames, coleta de dados, e cálculos estatísticos, os resultados revelaram alta incidência da LEB na propriedade (73,4%), especialmente em vacas com mais de uma lactação, com diferença estatística de p&lt;0,001 quando comparado as primíparas. Estes resultados reforçam a associação entre o tempo de exposição e a infecção. No entanto, não foi observada uma relação direta entre a presença do vírus e os índices reprodutivos analisados. 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ECE28054-579B-709B-72A1-2F35F9510AEF}"/>
              </a:ext>
            </a:extLst>
          </p:cNvPr>
          <p:cNvSpPr txBox="1"/>
          <p:nvPr/>
        </p:nvSpPr>
        <p:spPr>
          <a:xfrm>
            <a:off x="1922461" y="11660570"/>
            <a:ext cx="28551187" cy="139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Federal da </a:t>
            </a:r>
            <a:r>
              <a:rPr lang="en-US" sz="2800" dirty="0" err="1">
                <a:solidFill>
                  <a:schemeClr val="dk1"/>
                </a:solidFill>
              </a:rPr>
              <a:t>Fronteira</a:t>
            </a:r>
            <a:r>
              <a:rPr lang="en-US" sz="2800" dirty="0">
                <a:solidFill>
                  <a:schemeClr val="dk1"/>
                </a:solidFill>
              </a:rPr>
              <a:t> Sul, </a:t>
            </a:r>
            <a:r>
              <a:rPr lang="en-US" sz="2800" dirty="0" err="1">
                <a:solidFill>
                  <a:schemeClr val="dk1"/>
                </a:solidFill>
              </a:rPr>
              <a:t>Curso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Medicina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Veterinária</a:t>
            </a:r>
            <a:r>
              <a:rPr lang="en-US" sz="2800" dirty="0">
                <a:solidFill>
                  <a:schemeClr val="dk1"/>
                </a:solidFill>
              </a:rPr>
              <a:t>, </a:t>
            </a:r>
            <a:r>
              <a:rPr lang="en-US" sz="2800" dirty="0" err="1">
                <a:solidFill>
                  <a:schemeClr val="dk1"/>
                </a:solidFill>
              </a:rPr>
              <a:t>Realeza</a:t>
            </a:r>
            <a:r>
              <a:rPr lang="en-US" sz="2800" dirty="0">
                <a:solidFill>
                  <a:schemeClr val="dk1"/>
                </a:solidFill>
              </a:rPr>
              <a:t>, PR, </a:t>
            </a:r>
            <a:r>
              <a:rPr lang="en-US" sz="2800" dirty="0" err="1">
                <a:solidFill>
                  <a:schemeClr val="dk1"/>
                </a:solidFill>
              </a:rPr>
              <a:t>Brasil</a:t>
            </a:r>
            <a:endParaRPr lang="en-US" sz="2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chemeClr val="dk1"/>
                </a:solidFill>
              </a:rPr>
              <a:t>2</a:t>
            </a:r>
            <a:r>
              <a:rPr lang="pt-BR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Federal de Santa Maria, </a:t>
            </a:r>
            <a:r>
              <a:rPr lang="en-US" sz="2800" dirty="0" err="1">
                <a:solidFill>
                  <a:schemeClr val="dk1"/>
                </a:solidFill>
              </a:rPr>
              <a:t>Laboratório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Doenças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Parasitárias</a:t>
            </a:r>
            <a:r>
              <a:rPr lang="en-US" sz="2800" dirty="0">
                <a:solidFill>
                  <a:schemeClr val="dk1"/>
                </a:solidFill>
              </a:rPr>
              <a:t>, Santa Maria, RS, </a:t>
            </a:r>
            <a:r>
              <a:rPr lang="en-US" sz="2800" dirty="0" err="1">
                <a:solidFill>
                  <a:schemeClr val="dk1"/>
                </a:solidFill>
              </a:rPr>
              <a:t>Brasil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dirty="0">
                <a:solidFill>
                  <a:schemeClr val="dk1"/>
                </a:solidFill>
              </a:rPr>
              <a:t>3 </a:t>
            </a: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Federal da </a:t>
            </a:r>
            <a:r>
              <a:rPr lang="en-US" sz="2800" dirty="0" err="1">
                <a:solidFill>
                  <a:schemeClr val="dk1"/>
                </a:solidFill>
              </a:rPr>
              <a:t>Fronteira</a:t>
            </a:r>
            <a:r>
              <a:rPr lang="en-US" sz="2800" dirty="0">
                <a:solidFill>
                  <a:schemeClr val="dk1"/>
                </a:solidFill>
              </a:rPr>
              <a:t> Sul, </a:t>
            </a:r>
            <a:r>
              <a:rPr lang="en-US" sz="2800" dirty="0" err="1">
                <a:solidFill>
                  <a:schemeClr val="dk1"/>
                </a:solidFill>
              </a:rPr>
              <a:t>Docente</a:t>
            </a:r>
            <a:r>
              <a:rPr lang="en-US" sz="2800" dirty="0">
                <a:solidFill>
                  <a:schemeClr val="dk1"/>
                </a:solidFill>
              </a:rPr>
              <a:t> do </a:t>
            </a:r>
            <a:r>
              <a:rPr lang="en-US" sz="2800" dirty="0" err="1">
                <a:solidFill>
                  <a:schemeClr val="dk1"/>
                </a:solidFill>
              </a:rPr>
              <a:t>Curso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Medicina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Veterinária</a:t>
            </a:r>
            <a:r>
              <a:rPr lang="en-US" sz="2800" dirty="0">
                <a:solidFill>
                  <a:schemeClr val="dk1"/>
                </a:solidFill>
              </a:rPr>
              <a:t>, </a:t>
            </a:r>
            <a:r>
              <a:rPr lang="en-US" sz="2800" dirty="0" err="1">
                <a:solidFill>
                  <a:schemeClr val="dk1"/>
                </a:solidFill>
              </a:rPr>
              <a:t>Realeza</a:t>
            </a:r>
            <a:r>
              <a:rPr lang="en-US" sz="2800" dirty="0">
                <a:solidFill>
                  <a:schemeClr val="dk1"/>
                </a:solidFill>
              </a:rPr>
              <a:t>, PR, </a:t>
            </a:r>
            <a:r>
              <a:rPr lang="en-US" sz="2800" dirty="0" err="1">
                <a:solidFill>
                  <a:schemeClr val="dk1"/>
                </a:solidFill>
              </a:rPr>
              <a:t>Brasil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612</Words>
  <Application>Microsoft Office PowerPoint</Application>
  <PresentationFormat>Personalizar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Higor Cogo</cp:lastModifiedBy>
  <cp:revision>12</cp:revision>
  <dcterms:created xsi:type="dcterms:W3CDTF">2008-08-28T23:11:57Z</dcterms:created>
  <dcterms:modified xsi:type="dcterms:W3CDTF">2024-03-23T01:03:30Z</dcterms:modified>
</cp:coreProperties>
</file>