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Montserrat Black" panose="00000A00000000000000" pitchFamily="2" charset="0"/>
      <p:bold r:id="rId4"/>
      <p:boldItalic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6B010-736A-4ED3-AEB4-A28B1DAE20B8}" v="7" dt="2024-03-26T02:47:33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-1574" y="-7771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lyanna Mafra Soares" userId="0d0cdfe92388f183" providerId="LiveId" clId="{F7E6B010-736A-4ED3-AEB4-A28B1DAE20B8}"/>
    <pc:docChg chg="undo custSel modSld">
      <pc:chgData name="Pollyanna Mafra Soares" userId="0d0cdfe92388f183" providerId="LiveId" clId="{F7E6B010-736A-4ED3-AEB4-A28B1DAE20B8}" dt="2024-03-26T02:57:51.001" v="2182" actId="20577"/>
      <pc:docMkLst>
        <pc:docMk/>
      </pc:docMkLst>
      <pc:sldChg chg="addSp delSp modSp mod">
        <pc:chgData name="Pollyanna Mafra Soares" userId="0d0cdfe92388f183" providerId="LiveId" clId="{F7E6B010-736A-4ED3-AEB4-A28B1DAE20B8}" dt="2024-03-26T02:57:51.001" v="2182" actId="20577"/>
        <pc:sldMkLst>
          <pc:docMk/>
          <pc:sldMk cId="0" sldId="256"/>
        </pc:sldMkLst>
        <pc:spChg chg="add mod">
          <ac:chgData name="Pollyanna Mafra Soares" userId="0d0cdfe92388f183" providerId="LiveId" clId="{F7E6B010-736A-4ED3-AEB4-A28B1DAE20B8}" dt="2024-03-26T02:47:23.074" v="168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Pollyanna Mafra Soares" userId="0d0cdfe92388f183" providerId="LiveId" clId="{F7E6B010-736A-4ED3-AEB4-A28B1DAE20B8}" dt="2024-03-26T02:46:30.813" v="1672" actId="1035"/>
          <ac:spMkLst>
            <pc:docMk/>
            <pc:sldMk cId="0" sldId="256"/>
            <ac:spMk id="87" creationId="{00000000-0000-0000-0000-000000000000}"/>
          </ac:spMkLst>
        </pc:spChg>
        <pc:spChg chg="mod">
          <ac:chgData name="Pollyanna Mafra Soares" userId="0d0cdfe92388f183" providerId="LiveId" clId="{F7E6B010-736A-4ED3-AEB4-A28B1DAE20B8}" dt="2024-03-26T02:46:30.813" v="1672" actId="1035"/>
          <ac:spMkLst>
            <pc:docMk/>
            <pc:sldMk cId="0" sldId="256"/>
            <ac:spMk id="88" creationId="{00000000-0000-0000-0000-000000000000}"/>
          </ac:spMkLst>
        </pc:spChg>
        <pc:spChg chg="mod">
          <ac:chgData name="Pollyanna Mafra Soares" userId="0d0cdfe92388f183" providerId="LiveId" clId="{F7E6B010-736A-4ED3-AEB4-A28B1DAE20B8}" dt="2024-03-26T02:52:20.878" v="1966" actId="6549"/>
          <ac:spMkLst>
            <pc:docMk/>
            <pc:sldMk cId="0" sldId="256"/>
            <ac:spMk id="89" creationId="{00000000-0000-0000-0000-000000000000}"/>
          </ac:spMkLst>
        </pc:spChg>
        <pc:spChg chg="add del mod">
          <ac:chgData name="Pollyanna Mafra Soares" userId="0d0cdfe92388f183" providerId="LiveId" clId="{F7E6B010-736A-4ED3-AEB4-A28B1DAE20B8}" dt="2024-03-26T02:57:51.001" v="2182" actId="2057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Pollyanna Mafra Soares" userId="0d0cdfe92388f183" providerId="LiveId" clId="{F7E6B010-736A-4ED3-AEB4-A28B1DAE20B8}" dt="2024-03-26T02:46:31.016" v="1673" actId="1035"/>
          <ac:spMkLst>
            <pc:docMk/>
            <pc:sldMk cId="0" sldId="256"/>
            <ac:spMk id="93" creationId="{00000000-0000-0000-0000-000000000000}"/>
          </ac:spMkLst>
        </pc:spChg>
        <pc:picChg chg="del mod">
          <ac:chgData name="Pollyanna Mafra Soares" userId="0d0cdfe92388f183" providerId="LiveId" clId="{F7E6B010-736A-4ED3-AEB4-A28B1DAE20B8}" dt="2024-03-26T02:15:10.478" v="485" actId="478"/>
          <ac:picMkLst>
            <pc:docMk/>
            <pc:sldMk cId="0" sldId="256"/>
            <ac:picMk id="5" creationId="{9814323A-2081-976F-A0C7-A1A4617D4F51}"/>
          </ac:picMkLst>
        </pc:picChg>
        <pc:picChg chg="add del mod">
          <ac:chgData name="Pollyanna Mafra Soares" userId="0d0cdfe92388f183" providerId="LiveId" clId="{F7E6B010-736A-4ED3-AEB4-A28B1DAE20B8}" dt="2024-03-26T02:52:55.939" v="1973" actId="14100"/>
          <ac:picMkLst>
            <pc:docMk/>
            <pc:sldMk cId="0" sldId="256"/>
            <ac:picMk id="7" creationId="{500157F8-76AE-C253-2760-6E583980FE50}"/>
          </ac:picMkLst>
        </pc:picChg>
        <pc:picChg chg="add mod">
          <ac:chgData name="Pollyanna Mafra Soares" userId="0d0cdfe92388f183" providerId="LiveId" clId="{F7E6B010-736A-4ED3-AEB4-A28B1DAE20B8}" dt="2024-03-26T02:53:04.959" v="2009" actId="1036"/>
          <ac:picMkLst>
            <pc:docMk/>
            <pc:sldMk cId="0" sldId="256"/>
            <ac:picMk id="8" creationId="{AEFC59AF-63A1-1E58-C8A8-BB1F12DE9960}"/>
          </ac:picMkLst>
        </pc:picChg>
        <pc:picChg chg="add mod">
          <ac:chgData name="Pollyanna Mafra Soares" userId="0d0cdfe92388f183" providerId="LiveId" clId="{F7E6B010-736A-4ED3-AEB4-A28B1DAE20B8}" dt="2024-03-26T02:46:28.374" v="1662" actId="14100"/>
          <ac:picMkLst>
            <pc:docMk/>
            <pc:sldMk cId="0" sldId="256"/>
            <ac:picMk id="12" creationId="{500157F8-76AE-C253-2760-6E583980FE50}"/>
          </ac:picMkLst>
        </pc:picChg>
        <pc:picChg chg="add mod">
          <ac:chgData name="Pollyanna Mafra Soares" userId="0d0cdfe92388f183" providerId="LiveId" clId="{F7E6B010-736A-4ED3-AEB4-A28B1DAE20B8}" dt="2024-03-26T02:46:18.592" v="1659"/>
          <ac:picMkLst>
            <pc:docMk/>
            <pc:sldMk cId="0" sldId="256"/>
            <ac:picMk id="14" creationId="{D5D4B5DD-09C8-AED4-EF89-01BE063B1078}"/>
          </ac:picMkLst>
        </pc:picChg>
        <pc:picChg chg="add mod">
          <ac:chgData name="Pollyanna Mafra Soares" userId="0d0cdfe92388f183" providerId="LiveId" clId="{F7E6B010-736A-4ED3-AEB4-A28B1DAE20B8}" dt="2024-03-26T02:47:23.074" v="1687"/>
          <ac:picMkLst>
            <pc:docMk/>
            <pc:sldMk cId="0" sldId="256"/>
            <ac:picMk id="16" creationId="{500157F8-76AE-C253-2760-6E583980FE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1575" r="6159" b="81628"/>
          <a:stretch/>
        </p:blipFill>
        <p:spPr>
          <a:xfrm>
            <a:off x="-1587" y="-300013"/>
            <a:ext cx="32399287" cy="96742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"/>
          <p:cNvCxnSpPr/>
          <p:nvPr/>
        </p:nvCxnSpPr>
        <p:spPr>
          <a:xfrm>
            <a:off x="0" y="39314437"/>
            <a:ext cx="32399287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Google Shape;87;p1"/>
          <p:cNvSpPr txBox="1"/>
          <p:nvPr/>
        </p:nvSpPr>
        <p:spPr>
          <a:xfrm>
            <a:off x="1401539" y="7896127"/>
            <a:ext cx="29593031" cy="72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CONDENAÇÃO DE CARCAÇA BOVINA: CAUSAS E NÍVEL DE CONHECIMENTO DOS PRODUTORES EM UBERABA – MG</a:t>
            </a:r>
            <a:endParaRPr lang="pt-BR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9302252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Pollyanna Mafra Soares; Thais Regina Ribeiro Silva; José Fernando Borges Elias </a:t>
            </a:r>
            <a:r>
              <a:rPr lang="pt-BR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Trida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Priscila Vasconcelos Leite; Amanda </a:t>
            </a:r>
            <a:r>
              <a:rPr lang="pt-BR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Pifano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Neto Quintal.</a:t>
            </a:r>
            <a:endParaRPr lang="pt-BR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2407322"/>
            <a:ext cx="13314362" cy="2808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INTRODUÇÃO_______________________________________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effectLst/>
                <a:latin typeface="+mj-lt"/>
                <a:ea typeface="Calibri" panose="020F0502020204030204" pitchFamily="34" charset="0"/>
              </a:rPr>
              <a:t>As inspeções sanitárias industriais garantem a qualidade e segurança alimentar dos produtos de origem animal através da realização de fiscalização </a:t>
            </a:r>
            <a:r>
              <a:rPr lang="pt-BR" sz="3200" dirty="0" err="1">
                <a:effectLst/>
                <a:latin typeface="+mj-lt"/>
                <a:ea typeface="Calibri" panose="020F0502020204030204" pitchFamily="34" charset="0"/>
              </a:rPr>
              <a:t>ante-mortem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</a:rPr>
              <a:t> e </a:t>
            </a:r>
            <a:r>
              <a:rPr lang="pt-BR" sz="3200" i="1" dirty="0">
                <a:effectLst/>
                <a:latin typeface="+mj-lt"/>
                <a:ea typeface="Calibri" panose="020F0502020204030204" pitchFamily="34" charset="0"/>
              </a:rPr>
              <a:t>post-mortem</a:t>
            </a:r>
            <a:r>
              <a:rPr lang="pt-BR" sz="3200" i="1" dirty="0">
                <a:latin typeface="+mj-lt"/>
                <a:ea typeface="Calibri" panose="020F0502020204030204" pitchFamily="34" charset="0"/>
              </a:rPr>
              <a:t>, </a:t>
            </a:r>
            <a:r>
              <a:rPr lang="pt-BR" sz="3200" dirty="0">
                <a:effectLst/>
                <a:latin typeface="+mj-lt"/>
                <a:ea typeface="Calibri" panose="020F0502020204030204" pitchFamily="34" charset="0"/>
              </a:rPr>
              <a:t>até a sua comercialização; evitando a transmissão de zoonoses para o consumidor final. Nesse sentido, objetivou-se neste estudo avaliar as causas de condenações de carcaça realizadas em um abatedouro frigorífico sob Inspeção Federal no município de Uberaba, Minas Gerais; e o conhecimento dos produtores rurais mediante sobre todos os processos que envolvem o abate dos animais.</a:t>
            </a:r>
            <a:endParaRPr sz="3200" dirty="0">
              <a:latin typeface="+mj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</a:t>
            </a:r>
            <a:r>
              <a:rPr lang="en-US" sz="3600" b="1" dirty="0">
                <a:solidFill>
                  <a:schemeClr val="dk1"/>
                </a:solidFill>
              </a:rPr>
              <a:t>_________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b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execução experimental, foram avaliados 726 animais mestiços leiteiro de descarte, desde o manejo de recepção dos animais no abatedouro frigorífico até o descarte ou armazenamento da carcaça após o abate.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</a:rPr>
              <a:t>Os dados obtidos foram expressos em percentuais e gráfico,  e aplicados no teste </a:t>
            </a:r>
            <a:r>
              <a:rPr lang="pt-BR" sz="3200" dirty="0" err="1">
                <a:solidFill>
                  <a:schemeClr val="dk1"/>
                </a:solidFill>
              </a:rPr>
              <a:t>Qui</a:t>
            </a:r>
            <a:r>
              <a:rPr lang="pt-BR" sz="3200" dirty="0">
                <a:solidFill>
                  <a:schemeClr val="dk1"/>
                </a:solidFill>
              </a:rPr>
              <a:t>-quadrado para verificar a frequência de distribuição das condenações, ao nível de significância de 5%, utilizado o programa GraphPad </a:t>
            </a:r>
            <a:r>
              <a:rPr lang="pt-BR" sz="3200" dirty="0" err="1">
                <a:solidFill>
                  <a:schemeClr val="dk1"/>
                </a:solidFill>
              </a:rPr>
              <a:t>Prism</a:t>
            </a:r>
            <a:r>
              <a:rPr lang="pt-BR" sz="3200" dirty="0">
                <a:solidFill>
                  <a:schemeClr val="dk1"/>
                </a:solidFill>
              </a:rPr>
              <a:t>, versão 6.0.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_________________________</a:t>
            </a:r>
            <a:endParaRPr lang="pt-BR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o período de avaliação, foram descartadas 6,75% (49/726) das carcaças, de forma total ou parcial. Na Figura 1, podemos visualizar os tipos e frequências de condenações, e na Figura 2 podemos visualizar algumas lesões que culminaram nas condenações mais frequentes. 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verificação do conhecimento dos produtores sobre todos os processos envolvidos até o abate dos bovinos; notou-se que os produtores possuíam conhecimento sobre Guia de Trânsito Animal (GTA), o modelo B, o jejum e a importância da não utilização de medicamentos antes do abate (100%); bem-estar animal (86,7%); e prejuízos ocasionados no transporte (66,7%). Porém, 73% dos produtores não possuem confiança no frigorífico e 80% não possuíam conhecimento sobre partes comercializadas pelo frigorífico. </a:t>
            </a:r>
            <a:endParaRPr lang="pt-BR"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2410239"/>
            <a:ext cx="13314300" cy="25236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0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1. </a:t>
            </a:r>
            <a:r>
              <a:rPr lang="pt-BR" sz="3000" dirty="0">
                <a:solidFill>
                  <a:schemeClr val="dk1"/>
                </a:solidFill>
              </a:rPr>
              <a:t>Tipos e frequências de condenações em um abatedouro sob inspeção federal no município de Uberaba – MG.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0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endParaRPr lang="pt-BR" sz="30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0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2. Lesões que culminam de </a:t>
            </a:r>
            <a:r>
              <a:rPr lang="pt-BR" sz="3000" dirty="0">
                <a:solidFill>
                  <a:schemeClr val="dk1"/>
                </a:solidFill>
              </a:rPr>
              <a:t>condenações mais frequentes  de carcaças em um abatedouro sob inspeção federal no município de Uberaba – MG.  (A) Lesão sugestiva de tuberculose; (B) Lesão sugestiva de cisticercose e (C) Abcesso.</a:t>
            </a:r>
            <a:endParaRPr lang="pt-BR" sz="30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_______________________________________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Ainda há erros de manejo e doenças infecciosas, portanto</a:t>
            </a:r>
            <a:r>
              <a:rPr lang="pt-BR" sz="3200" dirty="0">
                <a:solidFill>
                  <a:schemeClr val="dk1"/>
                </a:solidFill>
              </a:rPr>
              <a:t>, o conhecimento dos produtores sobre esses fatores é importante para melhorias no manejo produtivo e sanitário dos animais, evitando c</a:t>
            </a:r>
            <a:r>
              <a:rPr lang="pt-BR" sz="32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ondenações de carcaças durante o abate.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_________________________________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</a:rPr>
              <a:t>Frigorífico onde foi realizado o estudo pelos </a:t>
            </a:r>
            <a:r>
              <a:rPr lang="pt-BR" sz="3200">
                <a:solidFill>
                  <a:schemeClr val="dk1"/>
                </a:solidFill>
              </a:rPr>
              <a:t>dados compartilhados.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7575"/>
            <a:ext cx="285511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Faculdades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Associadas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Uberaba (FAZU)</a:t>
            </a:r>
            <a:endParaRPr dirty="0"/>
          </a:p>
        </p:txBody>
      </p:sp>
      <p:cxnSp>
        <p:nvCxnSpPr>
          <p:cNvPr id="94" name="Google Shape;94;p1"/>
          <p:cNvCxnSpPr/>
          <p:nvPr/>
        </p:nvCxnSpPr>
        <p:spPr>
          <a:xfrm>
            <a:off x="0" y="5975350"/>
            <a:ext cx="32399287" cy="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5" name="Google Shape;95;p1"/>
          <p:cNvSpPr txBox="1"/>
          <p:nvPr/>
        </p:nvSpPr>
        <p:spPr>
          <a:xfrm>
            <a:off x="9467112" y="3048818"/>
            <a:ext cx="13968300" cy="21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Montserrat Black"/>
              <a:buNone/>
            </a:pPr>
            <a:r>
              <a:rPr lang="en-US" sz="6600" b="1" i="0" u="none" dirty="0">
                <a:solidFill>
                  <a:srgbClr val="00206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II SIMPÓSIO INTERNACIONAL DE SANIDADE BOVINA</a:t>
            </a:r>
            <a:endParaRPr dirty="0"/>
          </a:p>
        </p:txBody>
      </p:sp>
      <p:pic>
        <p:nvPicPr>
          <p:cNvPr id="2" name="image1.png" descr="Logotipo&#10;&#10;Descrição gerada automaticamente">
            <a:extLst>
              <a:ext uri="{FF2B5EF4-FFF2-40B4-BE49-F238E27FC236}">
                <a16:creationId xmlns:a16="http://schemas.microsoft.com/office/drawing/2014/main" id="{745CD159-4593-BBA3-4059-B89E3222865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403762" y="1987677"/>
            <a:ext cx="5400040" cy="3824605"/>
          </a:xfrm>
          <a:prstGeom prst="rect">
            <a:avLst/>
          </a:prstGeom>
          <a:ln/>
        </p:spPr>
      </p:pic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id="{424CAAD9-CFAB-25B8-AF8B-BA92370AB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4751" y="2388807"/>
            <a:ext cx="3766307" cy="3682904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8C59F3F-5F0D-C0CA-B4DC-2ED989191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64422" y="2133607"/>
            <a:ext cx="4519195" cy="353274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8246A51-A0E9-C8AA-1DE3-302E941734B4}"/>
              </a:ext>
            </a:extLst>
          </p:cNvPr>
          <p:cNvSpPr txBox="1"/>
          <p:nvPr/>
        </p:nvSpPr>
        <p:spPr>
          <a:xfrm>
            <a:off x="10039775" y="39591243"/>
            <a:ext cx="1912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REALIZAÇÃO:                                                            APOIO:</a:t>
            </a:r>
          </a:p>
        </p:txBody>
      </p:sp>
      <p:pic>
        <p:nvPicPr>
          <p:cNvPr id="10" name="Imagem 9" descr="Forma&#10;&#10;Descrição gerada automaticamente com confiança média">
            <a:extLst>
              <a:ext uri="{FF2B5EF4-FFF2-40B4-BE49-F238E27FC236}">
                <a16:creationId xmlns:a16="http://schemas.microsoft.com/office/drawing/2014/main" id="{6F303A7E-5DC2-A624-FF19-1328BE549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9763" y="40016439"/>
            <a:ext cx="3754697" cy="2935121"/>
          </a:xfrm>
          <a:prstGeom prst="rect">
            <a:avLst/>
          </a:prstGeom>
        </p:spPr>
      </p:pic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CAAAED94-0BB5-29F2-DF53-562F52323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347" y="40176018"/>
            <a:ext cx="3168289" cy="3098129"/>
          </a:xfrm>
          <a:prstGeom prst="rect">
            <a:avLst/>
          </a:prstGeom>
        </p:spPr>
      </p:pic>
      <p:pic>
        <p:nvPicPr>
          <p:cNvPr id="13" name="Imagem 1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B95885FD-6E18-5977-2B80-6BE5E260B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4273" y="40335460"/>
            <a:ext cx="3878035" cy="21644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00157F8-76AE-C253-2760-6E583980FE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849" y="12640673"/>
            <a:ext cx="13314299" cy="626163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EFC59AF-63A1-1E58-C8A8-BB1F12DE9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2625" y="21264296"/>
            <a:ext cx="13200523" cy="4697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484</Words>
  <Application>Microsoft Office PowerPoint</Application>
  <PresentationFormat>Personalizar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Montserrat Black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Pollyanna Mafra Soares</cp:lastModifiedBy>
  <cp:revision>3</cp:revision>
  <dcterms:created xsi:type="dcterms:W3CDTF">2008-08-28T23:11:57Z</dcterms:created>
  <dcterms:modified xsi:type="dcterms:W3CDTF">2024-03-26T02:57:53Z</dcterms:modified>
</cp:coreProperties>
</file>