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03CD2-6760-4310-822A-832495C5AE9C}" v="6" dt="2024-03-22T14:38:21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42" y="-6024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5" Type="http://schemas.microsoft.com/office/2016/11/relationships/changesInfo" Target="changesInfos/changesInfo1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Luan Perin" userId="9e696821b7539a83" providerId="LiveId" clId="{A3B03CD2-6760-4310-822A-832495C5AE9C}"/>
    <pc:docChg chg="undo redo custSel modSld">
      <pc:chgData name="Rafael Luan Perin" userId="9e696821b7539a83" providerId="LiveId" clId="{A3B03CD2-6760-4310-822A-832495C5AE9C}" dt="2024-03-22T14:43:15.462" v="2055" actId="1076"/>
      <pc:docMkLst>
        <pc:docMk/>
      </pc:docMkLst>
      <pc:sldChg chg="addSp modSp mod">
        <pc:chgData name="Rafael Luan Perin" userId="9e696821b7539a83" providerId="LiveId" clId="{A3B03CD2-6760-4310-822A-832495C5AE9C}" dt="2024-03-22T14:43:15.462" v="2055" actId="1076"/>
        <pc:sldMkLst>
          <pc:docMk/>
          <pc:sldMk cId="0" sldId="256"/>
        </pc:sldMkLst>
        <pc:spChg chg="mod">
          <ac:chgData name="Rafael Luan Perin" userId="9e696821b7539a83" providerId="LiveId" clId="{A3B03CD2-6760-4310-822A-832495C5AE9C}" dt="2024-03-22T12:31:19.582" v="26" actId="6549"/>
          <ac:spMkLst>
            <pc:docMk/>
            <pc:sldMk cId="0" sldId="256"/>
            <ac:spMk id="87" creationId="{00000000-0000-0000-0000-000000000000}"/>
          </ac:spMkLst>
        </pc:spChg>
        <pc:spChg chg="mod">
          <ac:chgData name="Rafael Luan Perin" userId="9e696821b7539a83" providerId="LiveId" clId="{A3B03CD2-6760-4310-822A-832495C5AE9C}" dt="2024-03-22T12:39:29.862" v="372" actId="115"/>
          <ac:spMkLst>
            <pc:docMk/>
            <pc:sldMk cId="0" sldId="256"/>
            <ac:spMk id="88" creationId="{00000000-0000-0000-0000-000000000000}"/>
          </ac:spMkLst>
        </pc:spChg>
        <pc:spChg chg="mod">
          <ac:chgData name="Rafael Luan Perin" userId="9e696821b7539a83" providerId="LiveId" clId="{A3B03CD2-6760-4310-822A-832495C5AE9C}" dt="2024-03-22T14:39:12.245" v="2051" actId="122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afael Luan Perin" userId="9e696821b7539a83" providerId="LiveId" clId="{A3B03CD2-6760-4310-822A-832495C5AE9C}" dt="2024-03-22T13:53:18.305" v="1923" actId="20577"/>
          <ac:spMkLst>
            <pc:docMk/>
            <pc:sldMk cId="0" sldId="256"/>
            <ac:spMk id="90" creationId="{00000000-0000-0000-0000-000000000000}"/>
          </ac:spMkLst>
        </pc:spChg>
        <pc:spChg chg="mod">
          <ac:chgData name="Rafael Luan Perin" userId="9e696821b7539a83" providerId="LiveId" clId="{A3B03CD2-6760-4310-822A-832495C5AE9C}" dt="2024-03-22T12:39:13.501" v="371" actId="20577"/>
          <ac:spMkLst>
            <pc:docMk/>
            <pc:sldMk cId="0" sldId="256"/>
            <ac:spMk id="93" creationId="{00000000-0000-0000-0000-000000000000}"/>
          </ac:spMkLst>
        </pc:spChg>
        <pc:picChg chg="add mod">
          <ac:chgData name="Rafael Luan Perin" userId="9e696821b7539a83" providerId="LiveId" clId="{A3B03CD2-6760-4310-822A-832495C5AE9C}" dt="2024-03-22T14:43:10.037" v="2053" actId="1076"/>
          <ac:picMkLst>
            <pc:docMk/>
            <pc:sldMk cId="0" sldId="256"/>
            <ac:picMk id="4" creationId="{55C17DC4-ACAE-0A13-AB06-34178CF2A374}"/>
          </ac:picMkLst>
        </pc:picChg>
        <pc:picChg chg="add mod">
          <ac:chgData name="Rafael Luan Perin" userId="9e696821b7539a83" providerId="LiveId" clId="{A3B03CD2-6760-4310-822A-832495C5AE9C}" dt="2024-03-22T14:43:07.068" v="2052" actId="1076"/>
          <ac:picMkLst>
            <pc:docMk/>
            <pc:sldMk cId="0" sldId="256"/>
            <ac:picMk id="7" creationId="{E5FC718E-A3D3-97FB-4E6D-999383AF10EE}"/>
          </ac:picMkLst>
        </pc:picChg>
        <pc:picChg chg="add mod">
          <ac:chgData name="Rafael Luan Perin" userId="9e696821b7539a83" providerId="LiveId" clId="{A3B03CD2-6760-4310-822A-832495C5AE9C}" dt="2024-03-22T14:43:15.462" v="2055" actId="1076"/>
          <ac:picMkLst>
            <pc:docMk/>
            <pc:sldMk cId="0" sldId="256"/>
            <ac:picMk id="9" creationId="{A352F738-AEF5-CB08-6FA2-804ABF6F8270}"/>
          </ac:picMkLst>
        </pc:picChg>
        <pc:picChg chg="add mod modCrop">
          <ac:chgData name="Rafael Luan Perin" userId="9e696821b7539a83" providerId="LiveId" clId="{A3B03CD2-6760-4310-822A-832495C5AE9C}" dt="2024-03-22T14:38:18.019" v="1976" actId="732"/>
          <ac:picMkLst>
            <pc:docMk/>
            <pc:sldMk cId="0" sldId="256"/>
            <ac:picMk id="11" creationId="{973A0B1F-EBAE-225E-756B-C7BDF53D4A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049462" y="7488968"/>
            <a:ext cx="28803600" cy="72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AVALIAÇÃO DO EFEITO DA OZONIOTERAPIA EM RELAÇÃO AOS PATÓGENOS CAUSADORES DE MASTITE 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8932920"/>
            <a:ext cx="28803600" cy="15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Maria </a:t>
            </a:r>
            <a:r>
              <a:rPr lang="en-US" sz="3200" dirty="0" err="1">
                <a:solidFill>
                  <a:schemeClr val="dk1"/>
                </a:solidFill>
              </a:rPr>
              <a:t>Victória</a:t>
            </a:r>
            <a:r>
              <a:rPr lang="en-US" sz="3200" dirty="0">
                <a:solidFill>
                  <a:schemeClr val="dk1"/>
                </a:solidFill>
              </a:rPr>
              <a:t> Zangrande</a:t>
            </a:r>
            <a:r>
              <a:rPr lang="en-US" sz="3200" baseline="30000" dirty="0">
                <a:solidFill>
                  <a:schemeClr val="dk1"/>
                </a:solidFill>
              </a:rPr>
              <a:t>1</a:t>
            </a:r>
            <a:r>
              <a:rPr lang="en-US" sz="3200" dirty="0">
                <a:solidFill>
                  <a:schemeClr val="dk1"/>
                </a:solidFill>
              </a:rPr>
              <a:t>, Sara </a:t>
            </a:r>
            <a:r>
              <a:rPr lang="en-US" sz="3200" dirty="0" err="1">
                <a:solidFill>
                  <a:schemeClr val="dk1"/>
                </a:solidFill>
              </a:rPr>
              <a:t>Dacheri</a:t>
            </a:r>
            <a:r>
              <a:rPr lang="en-US" sz="3200" dirty="0">
                <a:solidFill>
                  <a:schemeClr val="dk1"/>
                </a:solidFill>
              </a:rPr>
              <a:t> Kielbowicz</a:t>
            </a:r>
            <a:r>
              <a:rPr lang="en-US" sz="3200" baseline="30000" dirty="0">
                <a:solidFill>
                  <a:schemeClr val="dk1"/>
                </a:solidFill>
              </a:rPr>
              <a:t>1</a:t>
            </a:r>
            <a:r>
              <a:rPr lang="en-US" sz="3200" dirty="0">
                <a:solidFill>
                  <a:schemeClr val="dk1"/>
                </a:solidFill>
              </a:rPr>
              <a:t>, Davi Dayan Assenheimer</a:t>
            </a:r>
            <a:r>
              <a:rPr lang="en-US" sz="3200" baseline="30000" dirty="0">
                <a:solidFill>
                  <a:schemeClr val="dk1"/>
                </a:solidFill>
              </a:rPr>
              <a:t>2</a:t>
            </a:r>
            <a:r>
              <a:rPr lang="en-US" sz="3200" dirty="0">
                <a:solidFill>
                  <a:schemeClr val="dk1"/>
                </a:solidFill>
              </a:rPr>
              <a:t>, Fernando Luiz </a:t>
            </a:r>
            <a:r>
              <a:rPr lang="en-US" sz="3200" dirty="0" err="1">
                <a:solidFill>
                  <a:schemeClr val="dk1"/>
                </a:solidFill>
              </a:rPr>
              <a:t>Cemenci</a:t>
            </a:r>
            <a:r>
              <a:rPr lang="en-US" sz="3200" dirty="0">
                <a:solidFill>
                  <a:schemeClr val="dk1"/>
                </a:solidFill>
              </a:rPr>
              <a:t> Gnoatto</a:t>
            </a:r>
            <a:r>
              <a:rPr lang="en-US" sz="3200" baseline="30000" dirty="0">
                <a:solidFill>
                  <a:schemeClr val="dk1"/>
                </a:solidFill>
              </a:rPr>
              <a:t>1</a:t>
            </a:r>
            <a:r>
              <a:rPr lang="en-US" sz="3200" dirty="0">
                <a:solidFill>
                  <a:schemeClr val="dk1"/>
                </a:solidFill>
              </a:rPr>
              <a:t>, Rafael Luan Perin</a:t>
            </a:r>
            <a:r>
              <a:rPr lang="en-US" sz="3200" baseline="30000" dirty="0">
                <a:solidFill>
                  <a:schemeClr val="dk1"/>
                </a:solidFill>
              </a:rPr>
              <a:t>1</a:t>
            </a:r>
            <a:r>
              <a:rPr lang="en-US" sz="3200" dirty="0">
                <a:solidFill>
                  <a:schemeClr val="dk1"/>
                </a:solidFill>
              </a:rPr>
              <a:t>, Isaac de Jesus de Oliveira</a:t>
            </a:r>
            <a:r>
              <a:rPr lang="en-US" sz="3200" baseline="30000" dirty="0">
                <a:solidFill>
                  <a:schemeClr val="dk1"/>
                </a:solidFill>
              </a:rPr>
              <a:t>1</a:t>
            </a:r>
            <a:r>
              <a:rPr lang="en-US" sz="3200" dirty="0">
                <a:solidFill>
                  <a:schemeClr val="dk1"/>
                </a:solidFill>
              </a:rPr>
              <a:t>, Tatiana Champion</a:t>
            </a:r>
            <a:r>
              <a:rPr lang="en-US" sz="3200" baseline="30000" dirty="0">
                <a:solidFill>
                  <a:schemeClr val="dk1"/>
                </a:solidFill>
              </a:rPr>
              <a:t>1</a:t>
            </a:r>
            <a:r>
              <a:rPr lang="en-US" sz="3200" u="sng" dirty="0">
                <a:solidFill>
                  <a:schemeClr val="dk1"/>
                </a:solidFill>
              </a:rPr>
              <a:t>, </a:t>
            </a:r>
            <a:r>
              <a:rPr lang="en-US" sz="3200" u="sng" dirty="0" err="1">
                <a:solidFill>
                  <a:schemeClr val="dk1"/>
                </a:solidFill>
              </a:rPr>
              <a:t>Maiara</a:t>
            </a:r>
            <a:r>
              <a:rPr lang="en-US" sz="3200" u="sng" dirty="0">
                <a:solidFill>
                  <a:schemeClr val="dk1"/>
                </a:solidFill>
              </a:rPr>
              <a:t> Garcia Blagitz</a:t>
            </a:r>
            <a:r>
              <a:rPr lang="en-US" sz="3200" u="sng" baseline="30000" dirty="0">
                <a:solidFill>
                  <a:schemeClr val="dk1"/>
                </a:solidFill>
              </a:rPr>
              <a:t>1</a:t>
            </a:r>
            <a:endParaRPr u="sng"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049462" y="13144500"/>
            <a:ext cx="13314362" cy="2702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lang="pt-BR" sz="3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dirty="0">
                <a:solidFill>
                  <a:schemeClr val="dk1"/>
                </a:solidFill>
              </a:rPr>
              <a:t>Os efeitos terapêuticos da </a:t>
            </a: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ozonioterapia</a:t>
            </a: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têm sido amplamente estudados em diversas afecções, como na retenção de anexos fetais, endometrite subclínica e na mastite bovina. Também merecem destaque os estudos que analisaram sua ação acaricida, anti-inflamatória e antimicrobiana. Em comparação a</a:t>
            </a:r>
            <a:r>
              <a:rPr lang="pt-BR" sz="3200" dirty="0">
                <a:solidFill>
                  <a:schemeClr val="dk1"/>
                </a:solidFill>
              </a:rPr>
              <a:t>os antimicrobianos tradicionalmente utilizados, a terapia cm gás ozônio oferece uma alternativa de baixo custo, sem necessidade de descarte do leite e sem riscos de promover a resistência bacteriana aos antibióticos.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presente estudo avaliou os efeitos da </a:t>
            </a:r>
            <a:r>
              <a:rPr lang="pt-BR" sz="320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ozonioterapia</a:t>
            </a: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sobre a cura microbiológica da mastite em 50 amostras de leite obtidas de 44 vacas holandesas de propriedade comercial do interior do Paraná</a:t>
            </a:r>
            <a:r>
              <a:rPr lang="en-US" sz="3200" dirty="0">
                <a:solidFill>
                  <a:schemeClr val="dk1"/>
                </a:solidFill>
              </a:rPr>
              <a:t>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aplicações foram realizadas por via </a:t>
            </a:r>
            <a:r>
              <a:rPr lang="pt-BR" sz="32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intramamária</a:t>
            </a:r>
            <a:r>
              <a:rPr lang="pt-BR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a utilização de sonda de polietileno e seringa estéreis. O ozônio foi obtido a partir do aparelho gerador OZONEVET®, e a concentração utilizada foi de 35µg/ml, num total de 4 aplicações com intervalos de 48 horas entre elas. As amostras de leite foram coletadas antes e após a última aplicação de ozônio. O leite de cada quarto mamário foi obtido assepticamente antes da ordenha, conservado a -20 ºC e enviado para o laboratório </a:t>
            </a:r>
            <a:r>
              <a:rPr lang="pt-BR" sz="32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Qualileite</a:t>
            </a:r>
            <a:r>
              <a:rPr lang="pt-BR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Faculdade de Medicina Veterinária e Zootecnia da Universidade de São Paulo, onde foram submetidos a análise microbiológica pela técnica MALDI-TOF. Os dados foram analisados através do software GraphPad </a:t>
            </a:r>
            <a:r>
              <a:rPr lang="pt-BR" sz="32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Prism</a:t>
            </a:r>
            <a:r>
              <a:rPr lang="pt-BR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 na versão 9.5.1. O nível de significância foi considerado p&lt;0,05.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Momentos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coleta do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leite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aplicação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gás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ozônio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16198055" y="13144500"/>
            <a:ext cx="13314300" cy="253445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resultados alcançados na análise microbiológica do leite (MALDI-TOF) indicaram redução dos resultados positivos entre o momento basal e após a </a:t>
            </a:r>
            <a:r>
              <a:rPr lang="pt-BR" sz="320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ozonioterapia</a:t>
            </a: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Após a análise dos dados obtiveram-se as seguintes proporções: 18% das análises apresentaram resultados negativos em ambos os momentos; 42% das amostras resultaram em positivos no M1 e negativos no M8; 6% das amostras apresentaram resultados negativos no M1 e positivos no M8; 34% das análises resultaram em positivos nos dois momentos, desses 26% das amostras apresentaram patógenos diferentes entre o momento basal e após a </a:t>
            </a:r>
            <a:r>
              <a:rPr lang="pt-BR" sz="320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ozonioterapia</a:t>
            </a: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 prevalência de amostras positivas em M1 foi de 80%, enquanto em M8 foi 16%. Ao comparar M1 e M8, observou-se redução na variedade de microrganismos isolados. Após o tratamento com ozônio verificou-se ausência das infecções pelos agentes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Staphylococcus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epidermidis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Staphylococcus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simulans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Staphylococcus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hyicus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Staphylococcus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chromogenes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Streptococcus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dysgalactiae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Enterococcus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faecalis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pt-BR" sz="32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Enterobacter </a:t>
            </a:r>
            <a:r>
              <a:rPr lang="pt-BR" sz="320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hormaechei</a:t>
            </a: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antes presentes. Outros estudos corroboram os resultados encontrados pela pesquisa, com efeitos positivos em até 60% dos casos tratados.</a:t>
            </a:r>
            <a:endParaRPr sz="30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Diante de sua eficácia no tratamento da mastite, a </a:t>
            </a:r>
            <a:r>
              <a:rPr lang="pt-BR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ozonioterapia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apresenta como alternativa para a redução dos impactos econômicos e à saúde pública do uso de antimicrobianos.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3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autores agradecem à Coordenação de Aperfeiçoamento de Pessoal de Nível Superior (CAPES), à Faculdade de Medicina Veterinária e Zootecnia da Universidade de São Paulo e à Universidade Federal da Fronteira Sul pelo apoio técnico ou financeiro a essa pesquisa.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22462" y="11077575"/>
            <a:ext cx="28551187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aseline="30000" dirty="0">
                <a:solidFill>
                  <a:schemeClr val="dk1"/>
                </a:solidFill>
              </a:rPr>
              <a:t>1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Federal da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Fronteira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Sul, ²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Federal de Santa Maria</a:t>
            </a:r>
            <a:endParaRPr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55C17DC4-ACAE-0A13-AB06-34178CF2A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8238" y="37883399"/>
            <a:ext cx="2579040" cy="2016087"/>
          </a:xfrm>
          <a:prstGeom prst="rect">
            <a:avLst/>
          </a:pr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5FC718E-A3D3-97FB-4E6D-999383AF1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5029" y="37851319"/>
            <a:ext cx="2074963" cy="1928135"/>
          </a:xfrm>
          <a:prstGeom prst="rect">
            <a:avLst/>
          </a:prstGeom>
        </p:spPr>
      </p:pic>
      <p:pic>
        <p:nvPicPr>
          <p:cNvPr id="9" name="Imagem 8" descr="Texto&#10;&#10;Descrição gerada automaticamente com confiança média">
            <a:extLst>
              <a:ext uri="{FF2B5EF4-FFF2-40B4-BE49-F238E27FC236}">
                <a16:creationId xmlns:a16="http://schemas.microsoft.com/office/drawing/2014/main" id="{A352F738-AEF5-CB08-6FA2-804ABF6F8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9869" y="37321243"/>
            <a:ext cx="7736609" cy="2885756"/>
          </a:xfrm>
          <a:prstGeom prst="rect">
            <a:avLst/>
          </a:prstGeom>
        </p:spPr>
      </p:pic>
      <p:pic>
        <p:nvPicPr>
          <p:cNvPr id="11" name="Imagem 10" descr="Linha do tempo&#10;&#10;Descrição gerada automaticamente">
            <a:extLst>
              <a:ext uri="{FF2B5EF4-FFF2-40B4-BE49-F238E27FC236}">
                <a16:creationId xmlns:a16="http://schemas.microsoft.com/office/drawing/2014/main" id="{973A0B1F-EBAE-225E-756B-C7BDF53D4A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9462" y="36431126"/>
            <a:ext cx="13314362" cy="2553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590</Words>
  <Application>Microsoft Office PowerPoint</Application>
  <PresentationFormat>Personalizar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Rafael Luan Perin</cp:lastModifiedBy>
  <cp:revision>9</cp:revision>
  <dcterms:created xsi:type="dcterms:W3CDTF">2008-08-28T23:11:57Z</dcterms:created>
  <dcterms:modified xsi:type="dcterms:W3CDTF">2024-03-22T14:43:15Z</dcterms:modified>
</cp:coreProperties>
</file>