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438" y="-235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181192"/>
            <a:ext cx="28803600" cy="13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algn="ctr">
              <a:buClr>
                <a:schemeClr val="dk1"/>
              </a:buClr>
              <a:buSzPts val="4000"/>
            </a:pPr>
            <a:r>
              <a:rPr lang="pt-BR" sz="4000" b="1" dirty="0" err="1"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Leiomiossarcoma</a:t>
            </a:r>
            <a:r>
              <a:rPr lang="pt-BR" sz="4000" b="1" dirty="0">
                <a:effectLst/>
                <a:highlight>
                  <a:srgbClr val="FFFFFF"/>
                </a:highlight>
                <a:latin typeface="+mj-lt"/>
                <a:ea typeface="Times New Roman" panose="02020603050405020304" pitchFamily="18" charset="0"/>
              </a:rPr>
              <a:t> retal em bovino fêmea: Relato de caso</a:t>
            </a:r>
            <a:endParaRPr lang="pt-BR" sz="4000" dirty="0">
              <a:effectLst/>
              <a:latin typeface="+mj-lt"/>
              <a:ea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670049" y="8723280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LUNARDI, M.</a:t>
            </a:r>
            <a:r>
              <a:rPr lang="en-US" sz="3200" dirty="0">
                <a:solidFill>
                  <a:schemeClr val="dk1"/>
                </a:solidFill>
              </a:rPr>
              <a:t>E</a:t>
            </a:r>
            <a:r>
              <a:rPr lang="en-US" sz="3200" baseline="30000" dirty="0">
                <a:solidFill>
                  <a:schemeClr val="dk1"/>
                </a:solidFill>
              </a:rPr>
              <a:t>1</a:t>
            </a:r>
            <a:r>
              <a:rPr lang="en-US" sz="3200" dirty="0">
                <a:solidFill>
                  <a:schemeClr val="dk1"/>
                </a:solidFill>
              </a:rPr>
              <a:t>.; </a:t>
            </a:r>
            <a:r>
              <a:rPr lang="en-US" sz="3200" u="sng" dirty="0">
                <a:solidFill>
                  <a:schemeClr val="dk1"/>
                </a:solidFill>
              </a:rPr>
              <a:t>FAVERO, J.F</a:t>
            </a:r>
            <a:r>
              <a:rPr lang="en-US" sz="3200" dirty="0">
                <a:solidFill>
                  <a:schemeClr val="dk1"/>
                </a:solidFill>
              </a:rPr>
              <a:t>.</a:t>
            </a:r>
            <a:r>
              <a:rPr lang="en-US" sz="3200" baseline="30000" dirty="0">
                <a:solidFill>
                  <a:schemeClr val="dk1"/>
                </a:solidFill>
              </a:rPr>
              <a:t>2</a:t>
            </a:r>
            <a:r>
              <a:rPr lang="en-US" sz="3200" dirty="0">
                <a:solidFill>
                  <a:schemeClr val="dk1"/>
                </a:solidFill>
              </a:rPr>
              <a:t>; FIORENTIN, E.L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2567575"/>
            <a:ext cx="13314362" cy="2771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Leiomiossarcomas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são neoplasias de característica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maligna,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comumente encontrados em estômago e intestino delgado. Dor na região afetada ou massa </a:t>
            </a:r>
            <a:r>
              <a:rPr lang="pt-BR" sz="3200" dirty="0">
                <a:latin typeface="+mn-lt"/>
                <a:ea typeface="Arial" panose="020B0604020202020204" pitchFamily="34" charset="0"/>
              </a:rPr>
              <a:t>permissiva a ser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palpável, são os sinais clínicos mais frequentes. Outros sinais clínicos observados se manifestam através de diarreia, anemia, anorexia, dispneia e ascite. No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Brasil, até o momento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há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apenas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um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relato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de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leiomiossarcoma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em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bovinos,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e este caracteriza-se por acometimento do sistema reprodutivo de uma fêmea no estado de Minas Gerais.</a:t>
            </a:r>
            <a:r>
              <a:rPr lang="pt-BR" sz="3200" b="1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O presente estudo descreve</a:t>
            </a:r>
            <a:r>
              <a:rPr lang="pt-BR" sz="3200" b="1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um caso de </a:t>
            </a:r>
            <a:r>
              <a:rPr lang="pt-BR" sz="3200" dirty="0" err="1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leiomiossarcoma</a:t>
            </a:r>
            <a:r>
              <a:rPr lang="pt-BR" sz="3200" dirty="0">
                <a:effectLst/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retal em bovino fêmea, atendida por médica veterinária, no município de São Domingos (SC).</a:t>
            </a:r>
            <a:r>
              <a:rPr lang="pt-BR" sz="3200" b="1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200" dirty="0">
                <a:latin typeface="+mn-lt"/>
                <a:ea typeface="Arial" panose="020B0604020202020204" pitchFamily="34" charset="0"/>
              </a:rPr>
              <a:t>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paciente atendida, trata-se de bovino fêmea de, aproximadamente, cinco anos de idade. O responsável pelo animal relatou que a paciente apresentava sinais como: defecação ausente, anorexia e diminuição da produção de leite, há pelo menos cinco dias. Ao exame físico, observou-se temperatura retal de 39,5°C,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hipomotilidade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ruminal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, percussão da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fossa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paralombar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direita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com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som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metálico,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levando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a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suspeita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de</a:t>
            </a:r>
            <a:r>
              <a:rPr lang="pt-BR" sz="3200" spc="-2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distensão</a:t>
            </a:r>
            <a:r>
              <a:rPr lang="pt-BR" sz="3200" spc="-30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cecal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. Mediante isto, foi instituído tratamento clínico para a distensão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cecal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. Contudo, não se obteve melhora com o tratamento, sendo optado por intervenção cirúrgica por meio de laparotomia exploratória, realizando uma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tiflotomia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. Durante a laparotomia, observou-se quadro de aderência sem delimitação exata, com envolvimento de parte das alças intestinais e o ceco. A paciente apresentou melhora do quadro após cirurgia, contudo, após três dias, houve recidiva da distensão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cecal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e deiscência dos pontos, agravando o caso. Com o agravamento do caso a paciente veio a óbito 24 horas após a deiscência. Optou-se pela realização de necropsia, sendo evidenciada uma massa solitária de, aproximadamente, 13 cm de diâmetro próxima à região do ânus.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pt-BR" sz="3200" dirty="0">
              <a:latin typeface="+mn-l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 lang="pt-BR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Com os achados de </a:t>
            </a:r>
            <a:r>
              <a:rPr lang="pt-BR" sz="3200" dirty="0">
                <a:latin typeface="+mn-lt"/>
                <a:ea typeface="Arial" panose="020B0604020202020204" pitchFamily="34" charset="0"/>
              </a:rPr>
              <a:t>necropsia, foi coletada uma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amostra da massa encontrada e  encaminhada para o Laboratório de Patologia da Universidade do Oeste de Santa Catarina (UNOESC), para análise. </a:t>
            </a: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052426" y="12363980"/>
            <a:ext cx="13314300" cy="257138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Através do estudo histopatológico constatou que a massa em questão era compatível com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leiomiossarcoma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bem diferenciado de reto.</a:t>
            </a:r>
            <a:r>
              <a:rPr lang="pt-BR" sz="3200" dirty="0"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No caso descrito, o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leiomiossarcoma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desenvolveu-se na musculatura lisa intraluminal do reto, sendo que os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sinais clínicos foram demonstrados tardiamente, mediante o avançado estado de desenvolvimento do tumor. Devido ausência de sinais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precoces, o diagnóstico só foi possível após localização da massa tumoral via necropsia e confirmado através da análise histopatológico.</a:t>
            </a:r>
            <a:r>
              <a:rPr lang="pt-BR" sz="3200" b="1" dirty="0">
                <a:effectLst/>
                <a:highlight>
                  <a:srgbClr val="FFFFFF"/>
                </a:highlight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O caso supracitado trata-se do primeiro relato de </a:t>
            </a:r>
            <a:r>
              <a:rPr lang="pt-BR" sz="3200" dirty="0" err="1">
                <a:effectLst/>
                <a:latin typeface="+mn-lt"/>
                <a:ea typeface="Arial" panose="020B0604020202020204" pitchFamily="34" charset="0"/>
              </a:rPr>
              <a:t>leiomiossarcoma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 retal em bovinos no Brasil. A patologia é extremamente rara e apenas exames clínicos não foram suficientes para o diagnóstico</a:t>
            </a:r>
            <a:r>
              <a:rPr lang="pt-BR" sz="3200" spc="5" dirty="0"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pt-BR" sz="3200" dirty="0">
                <a:effectLst/>
                <a:latin typeface="+mn-lt"/>
                <a:ea typeface="Arial" panose="020B0604020202020204" pitchFamily="34" charset="0"/>
              </a:rPr>
              <a:t>correto da patologia. A análise laboratorial tornou-se de grande valor para a conclusão do caso.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lang="pt-BR" sz="3200" dirty="0">
              <a:effectLst/>
              <a:latin typeface="+mn-lt"/>
              <a:ea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Fig. 1 – </a:t>
            </a:r>
            <a:r>
              <a:rPr lang="en-US" sz="2800" b="1" dirty="0" err="1">
                <a:solidFill>
                  <a:schemeClr val="dk1"/>
                </a:solidFill>
              </a:rPr>
              <a:t>Laudo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histopatológico</a:t>
            </a:r>
            <a:r>
              <a:rPr lang="en-US" sz="2800" b="1" dirty="0">
                <a:solidFill>
                  <a:schemeClr val="dk1"/>
                </a:solidFill>
              </a:rPr>
              <a:t> da </a:t>
            </a:r>
            <a:r>
              <a:rPr lang="en-US" sz="2800" b="1" dirty="0" err="1">
                <a:solidFill>
                  <a:schemeClr val="dk1"/>
                </a:solidFill>
              </a:rPr>
              <a:t>amostra</a:t>
            </a:r>
            <a:r>
              <a:rPr lang="en-US" sz="2800" b="1" dirty="0">
                <a:solidFill>
                  <a:schemeClr val="dk1"/>
                </a:solidFill>
              </a:rPr>
              <a:t> da </a:t>
            </a:r>
            <a:r>
              <a:rPr lang="en-US" sz="2800" b="1" dirty="0" err="1">
                <a:solidFill>
                  <a:schemeClr val="dk1"/>
                </a:solidFill>
              </a:rPr>
              <a:t>massa</a:t>
            </a:r>
            <a:r>
              <a:rPr lang="en-US" sz="2800" b="1" dirty="0">
                <a:solidFill>
                  <a:schemeClr val="dk1"/>
                </a:solidFill>
              </a:rPr>
              <a:t> tumor </a:t>
            </a:r>
            <a:r>
              <a:rPr lang="en-US" sz="2800" b="1" dirty="0" err="1">
                <a:solidFill>
                  <a:schemeClr val="dk1"/>
                </a:solidFill>
              </a:rPr>
              <a:t>encontrada</a:t>
            </a:r>
            <a:r>
              <a:rPr lang="en-US" sz="2800" b="1" dirty="0">
                <a:solidFill>
                  <a:schemeClr val="dk1"/>
                </a:solidFill>
              </a:rPr>
              <a:t> </a:t>
            </a:r>
            <a:r>
              <a:rPr lang="en-US" sz="2800" b="1" dirty="0" err="1">
                <a:solidFill>
                  <a:schemeClr val="dk1"/>
                </a:solidFill>
              </a:rPr>
              <a:t>durante</a:t>
            </a:r>
            <a:r>
              <a:rPr lang="en-US" sz="2800" b="1" dirty="0">
                <a:solidFill>
                  <a:schemeClr val="dk1"/>
                </a:solidFill>
              </a:rPr>
              <a:t> a </a:t>
            </a:r>
            <a:r>
              <a:rPr lang="en-US" sz="2800" b="1" dirty="0" err="1">
                <a:solidFill>
                  <a:schemeClr val="dk1"/>
                </a:solidFill>
              </a:rPr>
              <a:t>necropsia</a:t>
            </a:r>
            <a:r>
              <a:rPr lang="en-US" sz="2800" b="1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</a:rPr>
              <a:t>Observa-se aqui a grande importância da necropsia como exame complementar, realizado à campo e como obtenção de diagnósticos assertivos. Associado a isso, pode-se afirmar que a histopatologia foi de grande contribuição para a conclusão do caso em questão, alertando para a ocorrência de tumores em bovinos.</a:t>
            </a: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</a:t>
            </a:r>
            <a:r>
              <a:rPr lang="en-US" sz="3600" b="1" dirty="0">
                <a:solidFill>
                  <a:schemeClr val="dk1"/>
                </a:solidFill>
              </a:rPr>
              <a:t>S</a:t>
            </a: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049462" y="10047353"/>
            <a:ext cx="28551187" cy="96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aseline="30000" dirty="0">
                <a:solidFill>
                  <a:schemeClr val="dk1"/>
                </a:solidFill>
              </a:rPr>
              <a:t>1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Discente</a:t>
            </a:r>
            <a:r>
              <a:rPr lang="en-US" sz="2800" dirty="0">
                <a:solidFill>
                  <a:schemeClr val="dk1"/>
                </a:solidFill>
              </a:rPr>
              <a:t> do </a:t>
            </a:r>
            <a:r>
              <a:rPr lang="en-US" sz="2800" dirty="0" err="1">
                <a:solidFill>
                  <a:schemeClr val="dk1"/>
                </a:solidFill>
              </a:rPr>
              <a:t>curso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Medicina</a:t>
            </a:r>
            <a:r>
              <a:rPr lang="en-US" sz="2800" dirty="0">
                <a:solidFill>
                  <a:schemeClr val="dk1"/>
                </a:solidFill>
              </a:rPr>
              <a:t> da </a:t>
            </a: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do </a:t>
            </a:r>
            <a:r>
              <a:rPr lang="en-US" sz="2800" dirty="0" err="1">
                <a:solidFill>
                  <a:schemeClr val="dk1"/>
                </a:solidFill>
              </a:rPr>
              <a:t>Contestado</a:t>
            </a:r>
            <a:r>
              <a:rPr lang="en-US" sz="2800" dirty="0">
                <a:solidFill>
                  <a:schemeClr val="dk1"/>
                </a:solidFill>
              </a:rPr>
              <a:t> (UNC)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28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2800" dirty="0" err="1">
                <a:solidFill>
                  <a:schemeClr val="dk1"/>
                </a:solidFill>
              </a:rPr>
              <a:t>s</a:t>
            </a:r>
            <a:r>
              <a:rPr lang="en-US" sz="2800" dirty="0">
                <a:solidFill>
                  <a:schemeClr val="dk1"/>
                </a:solidFill>
              </a:rPr>
              <a:t> do </a:t>
            </a:r>
            <a:r>
              <a:rPr lang="en-US" sz="2800" dirty="0" err="1">
                <a:solidFill>
                  <a:schemeClr val="dk1"/>
                </a:solidFill>
              </a:rPr>
              <a:t>curso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Medicina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Veterinária</a:t>
            </a:r>
            <a:r>
              <a:rPr lang="en-US" sz="2800" dirty="0">
                <a:solidFill>
                  <a:schemeClr val="dk1"/>
                </a:solidFill>
              </a:rPr>
              <a:t> da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800" dirty="0" err="1">
                <a:solidFill>
                  <a:schemeClr val="dk1"/>
                </a:solidFill>
              </a:rPr>
              <a:t>niversidade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Comunitária</a:t>
            </a:r>
            <a:r>
              <a:rPr lang="en-US" sz="2800" dirty="0">
                <a:solidFill>
                  <a:schemeClr val="dk1"/>
                </a:solidFill>
              </a:rPr>
              <a:t> da </a:t>
            </a:r>
            <a:r>
              <a:rPr lang="en-US" sz="2800" dirty="0" err="1">
                <a:solidFill>
                  <a:schemeClr val="dk1"/>
                </a:solidFill>
              </a:rPr>
              <a:t>Região</a:t>
            </a:r>
            <a:r>
              <a:rPr lang="en-US" sz="2800" dirty="0">
                <a:solidFill>
                  <a:schemeClr val="dk1"/>
                </a:solidFill>
              </a:rPr>
              <a:t> de </a:t>
            </a:r>
            <a:r>
              <a:rPr lang="en-US" sz="2800" dirty="0" err="1">
                <a:solidFill>
                  <a:schemeClr val="dk1"/>
                </a:solidFill>
              </a:rPr>
              <a:t>Chapecó</a:t>
            </a:r>
            <a:r>
              <a:rPr lang="en-US" sz="2800" dirty="0">
                <a:solidFill>
                  <a:schemeClr val="dk1"/>
                </a:solidFill>
              </a:rPr>
              <a:t> (UNOCHAPECÓ) 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1030" name="Picture 6" descr="Atos Oficiais da Unochapecó">
            <a:extLst>
              <a:ext uri="{FF2B5EF4-FFF2-40B4-BE49-F238E27FC236}">
                <a16:creationId xmlns:a16="http://schemas.microsoft.com/office/drawing/2014/main" id="{11DBCD46-D7C9-AB3D-5B6F-C8397615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055" y="37994348"/>
            <a:ext cx="2465120" cy="13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C62FCEB-8050-5079-28E3-6A0771E9D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9965" y="21600319"/>
            <a:ext cx="10320794" cy="79455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610</Words>
  <Application>Microsoft Office PowerPoint</Application>
  <PresentationFormat>Personalizar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juscivete Fávero</cp:lastModifiedBy>
  <cp:revision>13</cp:revision>
  <dcterms:created xsi:type="dcterms:W3CDTF">2008-08-28T23:11:57Z</dcterms:created>
  <dcterms:modified xsi:type="dcterms:W3CDTF">2024-03-18T02:02:57Z</dcterms:modified>
</cp:coreProperties>
</file>