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OMMVZoBJzeIIHWQwad0wGGNH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p:normalViewPr>
  <p:slideViewPr>
    <p:cSldViewPr snapToGrid="0">
      <p:cViewPr>
        <p:scale>
          <a:sx n="29" d="100"/>
          <a:sy n="29" d="100"/>
        </p:scale>
        <p:origin x="-72" y="-2166"/>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0"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rot="5400000">
            <a:off x="8373517" y="17112258"/>
            <a:ext cx="36610544" cy="69860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rot="5400000">
            <a:off x="-5801172" y="10328657"/>
            <a:ext cx="36610544" cy="205532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2049462" y="7488237"/>
            <a:ext cx="28803600" cy="723900"/>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dirty="0">
                <a:solidFill>
                  <a:schemeClr val="dk1"/>
                </a:solidFill>
              </a:rPr>
              <a:t>IMPORTÂNCIA DA AVALIAÇÃO DAS FEZES NO EXAME CLÍNICO DE BOVINOS</a:t>
            </a:r>
            <a:endParaRPr dirty="0"/>
          </a:p>
        </p:txBody>
      </p:sp>
      <p:sp>
        <p:nvSpPr>
          <p:cNvPr id="88" name="Google Shape;88;p1"/>
          <p:cNvSpPr txBox="1"/>
          <p:nvPr/>
        </p:nvSpPr>
        <p:spPr>
          <a:xfrm>
            <a:off x="1797050" y="9302252"/>
            <a:ext cx="28803600" cy="845547"/>
          </a:xfrm>
          <a:prstGeom prst="rect">
            <a:avLst/>
          </a:prstGeom>
          <a:noFill/>
          <a:ln>
            <a:noFill/>
          </a:ln>
        </p:spPr>
        <p:txBody>
          <a:bodyPr spcFirstLastPara="1" wrap="square" lIns="105850" tIns="52925" rIns="105850" bIns="52925" anchor="ctr" anchorCtr="0">
            <a:spAutoFit/>
          </a:bodyPr>
          <a:lstStyle/>
          <a:p>
            <a:pPr marL="0" marR="0" lvl="0" indent="0" algn="ctr" rtl="0">
              <a:lnSpc>
                <a:spcPct val="150000"/>
              </a:lnSpc>
              <a:spcBef>
                <a:spcPts val="0"/>
              </a:spcBef>
              <a:spcAft>
                <a:spcPts val="0"/>
              </a:spcAft>
              <a:buClr>
                <a:schemeClr val="dk1"/>
              </a:buClr>
              <a:buSzPts val="3200"/>
              <a:buFont typeface="Arial"/>
              <a:buNone/>
            </a:pPr>
            <a:r>
              <a:rPr lang="en-US" sz="3200" b="0" i="0" u="sng" strike="noStrike" cap="none" dirty="0">
                <a:solidFill>
                  <a:schemeClr val="dk1"/>
                </a:solidFill>
                <a:latin typeface="Arial"/>
                <a:ea typeface="Arial"/>
                <a:cs typeface="Arial"/>
                <a:sym typeface="Arial"/>
              </a:rPr>
              <a:t>Eduardo </a:t>
            </a:r>
            <a:r>
              <a:rPr lang="en-US" sz="3200" b="0" i="0" u="sng" strike="noStrike" cap="none" dirty="0" err="1">
                <a:solidFill>
                  <a:schemeClr val="dk1"/>
                </a:solidFill>
                <a:latin typeface="Arial"/>
                <a:ea typeface="Arial"/>
                <a:cs typeface="Arial"/>
                <a:sym typeface="Arial"/>
              </a:rPr>
              <a:t>Zache</a:t>
            </a:r>
            <a:r>
              <a:rPr lang="en-US" sz="3200" b="0" i="0" u="none" strike="noStrike" cap="none" dirty="0">
                <a:solidFill>
                  <a:schemeClr val="dk1"/>
                </a:solidFill>
                <a:latin typeface="Arial"/>
                <a:ea typeface="Arial"/>
                <a:cs typeface="Arial"/>
                <a:sym typeface="Arial"/>
              </a:rPr>
              <a:t>, Nicoly Nayana Marcom, José Augusto Bastos Afonso, Maria Isabel de Souza, </a:t>
            </a:r>
            <a:r>
              <a:rPr lang="en-US" sz="3200" b="0" i="0" u="none" strike="noStrike" cap="none" dirty="0" err="1">
                <a:solidFill>
                  <a:schemeClr val="dk1"/>
                </a:solidFill>
                <a:latin typeface="Arial"/>
                <a:ea typeface="Arial"/>
                <a:cs typeface="Arial"/>
                <a:sym typeface="Arial"/>
              </a:rPr>
              <a:t>Natália</a:t>
            </a:r>
            <a:r>
              <a:rPr lang="en-US" sz="3200" b="0" i="0" u="none" strike="noStrike" cap="none" dirty="0">
                <a:solidFill>
                  <a:schemeClr val="dk1"/>
                </a:solidFill>
                <a:latin typeface="Arial"/>
                <a:ea typeface="Arial"/>
                <a:cs typeface="Arial"/>
                <a:sym typeface="Arial"/>
              </a:rPr>
              <a:t> Geovana </a:t>
            </a:r>
            <a:r>
              <a:rPr lang="en-US" sz="3200" b="0" i="0" u="none" strike="noStrike" cap="none" dirty="0" err="1">
                <a:solidFill>
                  <a:schemeClr val="dk1"/>
                </a:solidFill>
                <a:latin typeface="Arial"/>
                <a:ea typeface="Arial"/>
                <a:cs typeface="Arial"/>
                <a:sym typeface="Arial"/>
              </a:rPr>
              <a:t>Tonel</a:t>
            </a:r>
            <a:r>
              <a:rPr lang="en-US" sz="3200" dirty="0">
                <a:solidFill>
                  <a:schemeClr val="dk1"/>
                </a:solidFill>
              </a:rPr>
              <a:t> e William Larsen Rodrigues</a:t>
            </a:r>
          </a:p>
        </p:txBody>
      </p:sp>
      <p:sp>
        <p:nvSpPr>
          <p:cNvPr id="89" name="Google Shape;89;p1"/>
          <p:cNvSpPr txBox="1"/>
          <p:nvPr/>
        </p:nvSpPr>
        <p:spPr>
          <a:xfrm>
            <a:off x="2049462" y="13147446"/>
            <a:ext cx="13314362" cy="26744945"/>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INTRODUÇÃO </a:t>
            </a:r>
            <a:r>
              <a:rPr lang="en-US" sz="3600" b="1" i="1" u="none" strike="noStrike" cap="none" dirty="0">
                <a:solidFill>
                  <a:schemeClr val="dk1"/>
                </a:solidFill>
                <a:latin typeface="Arial"/>
                <a:ea typeface="Arial"/>
                <a:cs typeface="Arial"/>
                <a:sym typeface="Arial"/>
              </a:rPr>
              <a:t>______________________________________</a:t>
            </a:r>
            <a:endParaRPr dirty="0"/>
          </a:p>
          <a:p>
            <a:pPr marL="0" marR="0" lvl="0" indent="0" algn="just" rtl="0">
              <a:lnSpc>
                <a:spcPct val="150000"/>
              </a:lnSpc>
              <a:spcBef>
                <a:spcPts val="0"/>
              </a:spcBef>
              <a:spcAft>
                <a:spcPts val="0"/>
              </a:spcAft>
              <a:buClr>
                <a:schemeClr val="dk1"/>
              </a:buClr>
              <a:buSzPts val="3400"/>
              <a:buFont typeface="Arial"/>
              <a:buNone/>
            </a:pPr>
            <a:endParaRPr sz="34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b="1" i="1" dirty="0"/>
              <a:t>A avaliação das características físicas das fezes faz parte do exame físico dos bovinos e vão indicar as condições de funcionamento do trato gastrointestinal, da qualidade do alimento ofertado e sinalizar possíveis doenças. As alterações podem ser observadas na quantidade, coloração, consistência, odor e digestibilidade das partículas encontradas, além da sua ausência. </a:t>
            </a:r>
            <a:endParaRPr sz="3200" b="1" i="1" dirty="0"/>
          </a:p>
          <a:p>
            <a:pPr marL="0" marR="0" lvl="0" indent="0" algn="just" rtl="0">
              <a:lnSpc>
                <a:spcPct val="150000"/>
              </a:lnSpc>
              <a:spcBef>
                <a:spcPts val="0"/>
              </a:spcBef>
              <a:spcAft>
                <a:spcPts val="0"/>
              </a:spcAft>
              <a:buClr>
                <a:schemeClr val="dk1"/>
              </a:buClr>
              <a:buSzPts val="3000"/>
              <a:buFont typeface="Arial"/>
              <a:buNone/>
            </a:pPr>
            <a:r>
              <a:rPr lang="en-US" sz="3000" b="0" i="0" u="none" strike="noStrike" cap="none" dirty="0">
                <a:solidFill>
                  <a:schemeClr val="dk1"/>
                </a:solidFill>
                <a:latin typeface="Arial"/>
                <a:ea typeface="Arial"/>
                <a:cs typeface="Arial"/>
                <a:sym typeface="Arial"/>
              </a:rPr>
              <a:t>        </a:t>
            </a:r>
            <a:endParaRPr sz="30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OBJETIVO </a:t>
            </a:r>
            <a:r>
              <a:rPr lang="en-US" sz="3600" b="1" i="1" u="none" strike="noStrike" cap="none" dirty="0">
                <a:solidFill>
                  <a:schemeClr val="dk1"/>
                </a:solidFill>
                <a:latin typeface="Arial"/>
                <a:ea typeface="Arial"/>
                <a:cs typeface="Arial"/>
                <a:sym typeface="Arial"/>
              </a:rPr>
              <a:t> _________________________________________</a:t>
            </a:r>
            <a:endParaRPr dirty="0"/>
          </a:p>
          <a:p>
            <a:pPr marL="0" marR="0" lvl="0" indent="0" algn="just" rtl="0">
              <a:lnSpc>
                <a:spcPct val="150000"/>
              </a:lnSpc>
              <a:spcBef>
                <a:spcPts val="0"/>
              </a:spcBef>
              <a:spcAft>
                <a:spcPts val="0"/>
              </a:spcAft>
              <a:buClr>
                <a:schemeClr val="dk1"/>
              </a:buClr>
              <a:buSzPts val="3200"/>
              <a:buFont typeface="Arial"/>
              <a:buNone/>
            </a:pPr>
            <a:endParaRP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b="1" i="1" u="none" strike="noStrike" cap="none" dirty="0">
                <a:solidFill>
                  <a:schemeClr val="dk1"/>
                </a:solidFill>
                <a:latin typeface="Arial"/>
                <a:ea typeface="Arial"/>
                <a:cs typeface="Arial"/>
                <a:sym typeface="Arial"/>
              </a:rPr>
              <a:t>O presente estudo buscou realizar uma revisão integrativa da literatura com abordagem qualitativa para descrever as alterações observadas nas fezes de bovinos acometidos por diferentes enfermidades digestivas, evidenciando sua importância no direcionamento do diagnóstico do paciente.</a:t>
            </a:r>
          </a:p>
          <a:p>
            <a:pPr marL="0" marR="0" lvl="0" indent="0" algn="just" rtl="0">
              <a:lnSpc>
                <a:spcPct val="150000"/>
              </a:lnSpc>
              <a:spcBef>
                <a:spcPts val="0"/>
              </a:spcBef>
              <a:spcAft>
                <a:spcPts val="0"/>
              </a:spcAft>
              <a:buClr>
                <a:schemeClr val="dk1"/>
              </a:buClr>
              <a:buSzPts val="3200"/>
              <a:buFont typeface="Arial"/>
              <a:buNone/>
            </a:pPr>
            <a:endParaRPr sz="30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MATERIAL E MÉTODOS </a:t>
            </a:r>
            <a:r>
              <a:rPr lang="en-US" sz="3600" b="1" i="1" u="none" strike="noStrike" cap="none" dirty="0">
                <a:solidFill>
                  <a:schemeClr val="dk1"/>
                </a:solidFill>
                <a:latin typeface="Arial"/>
                <a:ea typeface="Arial"/>
                <a:cs typeface="Arial"/>
                <a:sym typeface="Arial"/>
              </a:rPr>
              <a:t>______________________________</a:t>
            </a:r>
            <a:endParaRPr dirty="0"/>
          </a:p>
          <a:p>
            <a:pPr marL="0" marR="0" lvl="0" indent="0" algn="just" rtl="0">
              <a:lnSpc>
                <a:spcPct val="150000"/>
              </a:lnSpc>
              <a:spcBef>
                <a:spcPts val="0"/>
              </a:spcBef>
              <a:spcAft>
                <a:spcPts val="0"/>
              </a:spcAft>
              <a:buClr>
                <a:schemeClr val="dk1"/>
              </a:buClr>
              <a:buSzPts val="3400"/>
              <a:buFont typeface="Arial"/>
              <a:buNone/>
            </a:pPr>
            <a:endParaRPr sz="3400" b="1"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b="1" i="1" u="none" strike="noStrike" cap="none" dirty="0">
                <a:solidFill>
                  <a:schemeClr val="dk1"/>
                </a:solidFill>
                <a:latin typeface="Arial"/>
                <a:ea typeface="Arial"/>
                <a:cs typeface="Arial"/>
                <a:sym typeface="Arial"/>
              </a:rPr>
              <a:t>Foram registradas as fezes de bovinos diagnosticados com transtornos digestivos e selecionados artigos nas bases de dados </a:t>
            </a:r>
            <a:r>
              <a:rPr lang="pt-BR" sz="3200" b="1" i="1" u="none" strike="noStrike" cap="none" dirty="0" err="1">
                <a:solidFill>
                  <a:schemeClr val="dk1"/>
                </a:solidFill>
                <a:latin typeface="Arial"/>
                <a:ea typeface="Arial"/>
                <a:cs typeface="Arial"/>
                <a:sym typeface="Arial"/>
              </a:rPr>
              <a:t>PubMed</a:t>
            </a:r>
            <a:r>
              <a:rPr lang="pt-BR" sz="3200" b="1" i="1" u="none" strike="noStrike" cap="none" dirty="0">
                <a:solidFill>
                  <a:schemeClr val="dk1"/>
                </a:solidFill>
                <a:latin typeface="Arial"/>
                <a:ea typeface="Arial"/>
                <a:cs typeface="Arial"/>
                <a:sym typeface="Arial"/>
              </a:rPr>
              <a:t>, </a:t>
            </a:r>
            <a:r>
              <a:rPr lang="pt-BR" sz="3200" b="1" i="1" u="none" strike="noStrike" cap="none" dirty="0" err="1">
                <a:solidFill>
                  <a:schemeClr val="dk1"/>
                </a:solidFill>
                <a:latin typeface="Arial"/>
                <a:ea typeface="Arial"/>
                <a:cs typeface="Arial"/>
                <a:sym typeface="Arial"/>
              </a:rPr>
              <a:t>Scielo</a:t>
            </a:r>
            <a:r>
              <a:rPr lang="pt-BR" sz="3200" b="1" i="1" u="none" strike="noStrike" cap="none" dirty="0">
                <a:solidFill>
                  <a:schemeClr val="dk1"/>
                </a:solidFill>
                <a:latin typeface="Arial"/>
                <a:ea typeface="Arial"/>
                <a:cs typeface="Arial"/>
                <a:sym typeface="Arial"/>
              </a:rPr>
              <a:t>, Science Direct, Periódico Capes, Biblioteca Virtual em Saúde – Medicina Veterinária e Zootecnia para confrontar as evidências.</a:t>
            </a: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r>
              <a:rPr lang="pt-BR" sz="3600" b="1" dirty="0">
                <a:solidFill>
                  <a:schemeClr val="tx1"/>
                </a:solidFill>
              </a:rPr>
              <a:t>RESULTADOS E DISCUSSÃO _________________________</a:t>
            </a:r>
          </a:p>
          <a:p>
            <a:pPr marL="0" marR="0" lvl="0" indent="0" algn="just" rtl="0">
              <a:lnSpc>
                <a:spcPct val="150000"/>
              </a:lnSpc>
              <a:spcBef>
                <a:spcPts val="0"/>
              </a:spcBef>
              <a:spcAft>
                <a:spcPts val="0"/>
              </a:spcAft>
              <a:buClr>
                <a:schemeClr val="dk1"/>
              </a:buClr>
              <a:buSzPts val="3200"/>
              <a:buFont typeface="Arial"/>
              <a:buNone/>
            </a:pPr>
            <a:endParaRPr lang="pt-BR" sz="3600" dirty="0">
              <a:solidFill>
                <a:schemeClr val="tx1"/>
              </a:solidFill>
            </a:endParaRPr>
          </a:p>
          <a:p>
            <a:pPr marL="0" marR="0" lvl="0" indent="0" algn="just" rtl="0">
              <a:lnSpc>
                <a:spcPct val="150000"/>
              </a:lnSpc>
              <a:spcBef>
                <a:spcPts val="0"/>
              </a:spcBef>
              <a:spcAft>
                <a:spcPts val="0"/>
              </a:spcAft>
              <a:buClr>
                <a:schemeClr val="dk1"/>
              </a:buClr>
              <a:buSzPts val="3200"/>
              <a:buFont typeface="Arial"/>
              <a:buNone/>
            </a:pPr>
            <a:r>
              <a:rPr lang="pt-BR" sz="3200" b="1" i="1" dirty="0">
                <a:solidFill>
                  <a:schemeClr val="tx1"/>
                </a:solidFill>
              </a:rPr>
              <a:t>Fezes consideradas fisiológicas em bovinos são esverdeadas, a depender do alimento ingerido, pastosas, odor sui generis, com partículas bem digeridas e homogêneas, menores do que um centímetro. A ausência de fezes na ampola retal (braço positivo) ou em pequena quantidade e presença de muco (Figura 1</a:t>
            </a:r>
            <a:r>
              <a:rPr lang="pt-BR" sz="3200" b="1" i="1" dirty="0">
                <a:effectLst/>
                <a:latin typeface="+mj-lt"/>
                <a:ea typeface="Calibri" panose="020F0502020204030204" pitchFamily="34" charset="0"/>
                <a:cs typeface="Times New Roman" panose="02020603050405020304" pitchFamily="18" charset="0"/>
              </a:rPr>
              <a:t>–</a:t>
            </a:r>
            <a:r>
              <a:rPr lang="pt-BR" sz="3200" b="1" i="1" dirty="0">
                <a:solidFill>
                  <a:schemeClr val="tx1"/>
                </a:solidFill>
              </a:rPr>
              <a:t>A), ocorrem em casos de obstrução intestinal, como a intussuscepção. </a:t>
            </a:r>
            <a:r>
              <a:rPr lang="pt-BR" sz="3200" b="1" i="1" u="none" strike="noStrike" cap="none" dirty="0">
                <a:solidFill>
                  <a:schemeClr val="dk1"/>
                </a:solidFill>
                <a:latin typeface="Arial"/>
                <a:ea typeface="Arial"/>
                <a:cs typeface="Arial"/>
                <a:sym typeface="Arial"/>
              </a:rPr>
              <a:t>Aumento no volume e quantidade são observados em pacientes com diarreia, associados à diminuição da consistência.  </a:t>
            </a:r>
          </a:p>
          <a:p>
            <a:pPr marL="0" marR="0" lvl="0" indent="0" algn="just" rtl="0">
              <a:lnSpc>
                <a:spcPct val="150000"/>
              </a:lnSpc>
              <a:spcBef>
                <a:spcPts val="0"/>
              </a:spcBef>
              <a:spcAft>
                <a:spcPts val="0"/>
              </a:spcAft>
              <a:buClr>
                <a:schemeClr val="dk1"/>
              </a:buClr>
              <a:buSzPts val="3200"/>
              <a:buFont typeface="Arial"/>
              <a:buNone/>
            </a:pPr>
            <a:endParaRPr lang="pt-BR" dirty="0"/>
          </a:p>
        </p:txBody>
      </p:sp>
      <p:sp>
        <p:nvSpPr>
          <p:cNvPr id="90" name="Google Shape;90;p1"/>
          <p:cNvSpPr txBox="1"/>
          <p:nvPr/>
        </p:nvSpPr>
        <p:spPr>
          <a:xfrm>
            <a:off x="16228717" y="13147446"/>
            <a:ext cx="13314300" cy="26698779"/>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200"/>
              <a:buFont typeface="Arial"/>
              <a:buNone/>
            </a:pPr>
            <a:r>
              <a:rPr lang="pt-BR" sz="3200" b="1" i="1" u="none" strike="noStrike" cap="none" dirty="0">
                <a:solidFill>
                  <a:schemeClr val="dk1"/>
                </a:solidFill>
                <a:latin typeface="Arial"/>
                <a:ea typeface="Arial"/>
                <a:cs typeface="Arial"/>
                <a:sym typeface="Arial"/>
              </a:rPr>
              <a:t>Sangue vivo, coágulos (Figura 1</a:t>
            </a:r>
            <a:r>
              <a:rPr lang="pt-BR" sz="3200" b="1" i="1" dirty="0">
                <a:effectLst/>
                <a:latin typeface="+mj-lt"/>
                <a:ea typeface="Calibri" panose="020F0502020204030204" pitchFamily="34" charset="0"/>
                <a:cs typeface="Times New Roman" panose="02020603050405020304" pitchFamily="18" charset="0"/>
              </a:rPr>
              <a:t>–</a:t>
            </a:r>
            <a:r>
              <a:rPr lang="pt-BR" sz="3200" b="1" i="1" u="none" strike="noStrike" cap="none" dirty="0">
                <a:solidFill>
                  <a:schemeClr val="dk1"/>
                </a:solidFill>
                <a:latin typeface="Arial"/>
                <a:ea typeface="Arial"/>
                <a:cs typeface="Arial"/>
                <a:sym typeface="Arial"/>
              </a:rPr>
              <a:t>B) ou sangue digerido (melena) (Figura 1</a:t>
            </a:r>
            <a:r>
              <a:rPr lang="pt-BR" sz="3200" b="1" i="1" dirty="0">
                <a:effectLst/>
                <a:latin typeface="+mj-lt"/>
                <a:ea typeface="Calibri" panose="020F0502020204030204" pitchFamily="34" charset="0"/>
                <a:cs typeface="Times New Roman" panose="02020603050405020304" pitchFamily="18" charset="0"/>
              </a:rPr>
              <a:t>–</a:t>
            </a:r>
            <a:r>
              <a:rPr lang="pt-BR" sz="3200" b="1" i="1" u="none" strike="noStrike" cap="none" dirty="0">
                <a:solidFill>
                  <a:schemeClr val="dk1"/>
                </a:solidFill>
                <a:latin typeface="Arial"/>
                <a:ea typeface="Arial"/>
                <a:cs typeface="Arial"/>
                <a:sym typeface="Arial"/>
              </a:rPr>
              <a:t>C) ocorrem em casos de enterite hemorrágica, síndrome jejuno hemorrágica e úlceras de abomaso com sangramento ativo, respetivamente. Fezes cinza-esverdeadas a castanho-amareladas, pastosas a aquosas, com odor ácido indicam possível quadro de acidose lática </a:t>
            </a:r>
            <a:r>
              <a:rPr lang="pt-BR" sz="3200" b="1" i="1" u="none" strike="noStrike" cap="none" dirty="0" err="1">
                <a:solidFill>
                  <a:schemeClr val="dk1"/>
                </a:solidFill>
                <a:latin typeface="Arial"/>
                <a:ea typeface="Arial"/>
                <a:cs typeface="Arial"/>
                <a:sym typeface="Arial"/>
              </a:rPr>
              <a:t>ruminal</a:t>
            </a:r>
            <a:r>
              <a:rPr lang="pt-BR" sz="3200" b="1" i="1" u="none" strike="noStrike" cap="none" dirty="0">
                <a:solidFill>
                  <a:schemeClr val="dk1"/>
                </a:solidFill>
                <a:latin typeface="Arial"/>
                <a:ea typeface="Arial"/>
                <a:cs typeface="Arial"/>
                <a:sym typeface="Arial"/>
              </a:rPr>
              <a:t>. Em enfermidades que diminuem o trânsito gastrointestinal, observam-se fezes excessivamente digeridas, menos consistentes e com presença de fina camada de óleo em sua superfície, como no deslocamento de abomaso à esquerda ou à direita e na dilatação de ceco. Situações que afetam a motilidade rumino-reticular observam-se partículas mal digeridas e maiores do que um centímetro, como na </a:t>
            </a:r>
            <a:r>
              <a:rPr lang="pt-BR" sz="3200" b="1" i="1" u="none" strike="noStrike" cap="none" dirty="0" err="1">
                <a:solidFill>
                  <a:schemeClr val="dk1"/>
                </a:solidFill>
                <a:latin typeface="Arial"/>
                <a:ea typeface="Arial"/>
                <a:cs typeface="Arial"/>
                <a:sym typeface="Arial"/>
              </a:rPr>
              <a:t>reticuloperitonite</a:t>
            </a:r>
            <a:r>
              <a:rPr lang="pt-BR" sz="3200" b="1" i="1" u="none" strike="noStrike" cap="none" dirty="0">
                <a:solidFill>
                  <a:schemeClr val="dk1"/>
                </a:solidFill>
                <a:latin typeface="Arial"/>
                <a:ea typeface="Arial"/>
                <a:cs typeface="Arial"/>
                <a:sym typeface="Arial"/>
              </a:rPr>
              <a:t> traumática aguda e indigestão vagal tipo I.</a:t>
            </a: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0"/>
              <a:buFont typeface="Arial"/>
              <a:buNone/>
            </a:pPr>
            <a:r>
              <a:rPr lang="pt-BR" sz="3000" b="1" i="1" u="none" strike="noStrike" cap="none" dirty="0">
                <a:solidFill>
                  <a:schemeClr val="dk1"/>
                </a:solidFill>
                <a:latin typeface="Arial"/>
                <a:ea typeface="Arial"/>
                <a:cs typeface="Arial"/>
                <a:sym typeface="Arial"/>
              </a:rPr>
              <a:t>Figura 1: A </a:t>
            </a:r>
            <a:r>
              <a:rPr lang="pt-BR" sz="2800" b="1" i="1" dirty="0">
                <a:effectLst/>
                <a:latin typeface="+mj-lt"/>
                <a:ea typeface="Calibri" panose="020F0502020204030204" pitchFamily="34" charset="0"/>
                <a:cs typeface="Times New Roman" panose="02020603050405020304" pitchFamily="18" charset="0"/>
              </a:rPr>
              <a:t>– </a:t>
            </a:r>
            <a:r>
              <a:rPr lang="pt-BR" sz="3000" b="1" i="1" u="none" strike="noStrike" cap="none" dirty="0">
                <a:solidFill>
                  <a:schemeClr val="dk1"/>
                </a:solidFill>
                <a:latin typeface="Arial"/>
                <a:ea typeface="Arial"/>
                <a:cs typeface="Arial"/>
                <a:sym typeface="Arial"/>
              </a:rPr>
              <a:t>Fezes escassas com presença de muco; B </a:t>
            </a:r>
            <a:r>
              <a:rPr lang="pt-BR" sz="2800" b="1" i="1" dirty="0">
                <a:effectLst/>
                <a:latin typeface="+mj-lt"/>
                <a:ea typeface="Calibri" panose="020F0502020204030204" pitchFamily="34" charset="0"/>
                <a:cs typeface="Times New Roman" panose="02020603050405020304" pitchFamily="18" charset="0"/>
              </a:rPr>
              <a:t>–</a:t>
            </a:r>
            <a:r>
              <a:rPr lang="pt-BR" sz="3000" b="1" i="1" u="none" strike="noStrike" cap="none" dirty="0">
                <a:solidFill>
                  <a:schemeClr val="dk1"/>
                </a:solidFill>
                <a:latin typeface="Arial"/>
                <a:ea typeface="Arial"/>
                <a:cs typeface="Arial"/>
                <a:sym typeface="Arial"/>
              </a:rPr>
              <a:t> Fezes ressecadas e com coágulos e </a:t>
            </a:r>
            <a:r>
              <a:rPr lang="pt-BR" sz="3000" b="1" i="1" u="none" strike="noStrike" cap="none">
                <a:solidFill>
                  <a:schemeClr val="dk1"/>
                </a:solidFill>
                <a:latin typeface="Arial"/>
                <a:ea typeface="Arial"/>
                <a:cs typeface="Arial"/>
                <a:sym typeface="Arial"/>
              </a:rPr>
              <a:t>C </a:t>
            </a:r>
            <a:r>
              <a:rPr lang="pt-BR" sz="2800" b="1" i="1">
                <a:effectLst/>
                <a:latin typeface="+mj-lt"/>
                <a:ea typeface="Calibri" panose="020F0502020204030204" pitchFamily="34" charset="0"/>
                <a:cs typeface="Times New Roman" panose="02020603050405020304" pitchFamily="18" charset="0"/>
              </a:rPr>
              <a:t>–</a:t>
            </a:r>
            <a:r>
              <a:rPr lang="pt-BR" sz="3000" b="1" i="1" u="none" strike="noStrike" cap="none">
                <a:solidFill>
                  <a:schemeClr val="dk1"/>
                </a:solidFill>
                <a:latin typeface="Arial"/>
                <a:ea typeface="Arial"/>
                <a:cs typeface="Arial"/>
                <a:sym typeface="Arial"/>
              </a:rPr>
              <a:t>  </a:t>
            </a:r>
            <a:r>
              <a:rPr lang="pt-BR" sz="3000" b="1" i="1" u="none" strike="noStrike" cap="none" dirty="0">
                <a:solidFill>
                  <a:schemeClr val="dk1"/>
                </a:solidFill>
                <a:latin typeface="Arial"/>
                <a:ea typeface="Arial"/>
                <a:cs typeface="Arial"/>
                <a:sym typeface="Arial"/>
              </a:rPr>
              <a:t>Fezes com sangue digerido (melena).</a:t>
            </a:r>
          </a:p>
          <a:p>
            <a:pPr marL="0" marR="0" lvl="0" indent="0" algn="just" rtl="0">
              <a:lnSpc>
                <a:spcPct val="100000"/>
              </a:lnSpc>
              <a:spcBef>
                <a:spcPts val="0"/>
              </a:spcBef>
              <a:spcAft>
                <a:spcPts val="0"/>
              </a:spcAft>
              <a:buClr>
                <a:schemeClr val="dk1"/>
              </a:buClr>
              <a:buSzPts val="2600"/>
              <a:buFont typeface="Arial"/>
              <a:buNone/>
            </a:pPr>
            <a:endParaRPr lang="pt-BR" sz="2600" dirty="0">
              <a:solidFill>
                <a:schemeClr val="dk1"/>
              </a:solidFill>
            </a:endParaRPr>
          </a:p>
          <a:p>
            <a:pPr marL="0" marR="0" lvl="0" indent="0" algn="just" rtl="0">
              <a:lnSpc>
                <a:spcPct val="100000"/>
              </a:lnSpc>
              <a:spcBef>
                <a:spcPts val="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CONCLUSÃO</a:t>
            </a:r>
            <a:r>
              <a:rPr lang="en-US" sz="3600" b="1" i="1" u="none" strike="noStrike" cap="none" dirty="0">
                <a:solidFill>
                  <a:schemeClr val="dk1"/>
                </a:solidFill>
                <a:latin typeface="Arial"/>
                <a:ea typeface="Arial"/>
                <a:cs typeface="Arial"/>
                <a:sym typeface="Arial"/>
              </a:rPr>
              <a:t> </a:t>
            </a:r>
            <a:r>
              <a:rPr lang="pt-BR" sz="3400" i="1" u="none" strike="noStrike" cap="none" dirty="0">
                <a:solidFill>
                  <a:schemeClr val="dk1"/>
                </a:solidFill>
                <a:latin typeface="Arial"/>
                <a:ea typeface="Arial"/>
                <a:cs typeface="Arial"/>
                <a:sym typeface="Arial"/>
              </a:rPr>
              <a:t>________________________________________</a:t>
            </a:r>
            <a:endParaRPr sz="280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 </a:t>
            </a:r>
            <a:endParaRPr dirty="0"/>
          </a:p>
          <a:p>
            <a:pPr marL="0" marR="0" lvl="0" indent="0" algn="just" rtl="0">
              <a:lnSpc>
                <a:spcPct val="150000"/>
              </a:lnSpc>
              <a:spcBef>
                <a:spcPts val="0"/>
              </a:spcBef>
              <a:spcAft>
                <a:spcPts val="0"/>
              </a:spcAft>
              <a:buClr>
                <a:schemeClr val="dk1"/>
              </a:buClr>
              <a:buSzPts val="3200"/>
              <a:buFont typeface="Arial"/>
              <a:buNone/>
            </a:pPr>
            <a:r>
              <a:rPr lang="pt-BR" sz="3200" b="1" i="1" u="none" strike="noStrike" cap="none" dirty="0">
                <a:solidFill>
                  <a:schemeClr val="dk1"/>
                </a:solidFill>
                <a:latin typeface="Arial"/>
                <a:ea typeface="Arial"/>
                <a:cs typeface="Arial"/>
                <a:sym typeface="Arial"/>
              </a:rPr>
              <a:t>Os detalhes observados na avaliação das fezes trazem informações essenciais que vão auxiliar no diagnóstico das diferentes enfermidades digestivas dos bovinos.</a:t>
            </a:r>
          </a:p>
          <a:p>
            <a:pPr marL="0" marR="0" lvl="0" indent="0" algn="just" rtl="0">
              <a:lnSpc>
                <a:spcPct val="150000"/>
              </a:lnSpc>
              <a:spcBef>
                <a:spcPts val="0"/>
              </a:spcBef>
              <a:spcAft>
                <a:spcPts val="0"/>
              </a:spcAft>
              <a:buClr>
                <a:schemeClr val="dk1"/>
              </a:buClr>
              <a:buSzPts val="3200"/>
              <a:buFont typeface="Arial"/>
              <a:buNone/>
            </a:pPr>
            <a:endParaRPr sz="3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AGRADECIMENTOS  _________________________</a:t>
            </a:r>
            <a:r>
              <a:rPr lang="en-US" sz="3600" b="1" dirty="0">
                <a:solidFill>
                  <a:schemeClr val="dk1"/>
                </a:solidFill>
              </a:rPr>
              <a:t>_______</a:t>
            </a:r>
            <a:endParaRPr b="1" dirty="0"/>
          </a:p>
          <a:p>
            <a:pPr marL="0" marR="0" lvl="0" indent="0" algn="just" rtl="0">
              <a:lnSpc>
                <a:spcPct val="150000"/>
              </a:lnSpc>
              <a:spcBef>
                <a:spcPts val="0"/>
              </a:spcBef>
              <a:spcAft>
                <a:spcPts val="0"/>
              </a:spcAft>
              <a:buClr>
                <a:schemeClr val="dk1"/>
              </a:buClr>
              <a:buSzPts val="3200"/>
              <a:buFont typeface="Arial"/>
              <a:buNone/>
            </a:pPr>
            <a:endParaRPr lang="pt-BR" sz="3200" b="1"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FF0000"/>
              </a:buClr>
              <a:buSzPts val="3200"/>
              <a:buFont typeface="Arial"/>
              <a:buNone/>
            </a:pPr>
            <a:r>
              <a:rPr lang="en-US" sz="3200" b="1" i="1" dirty="0">
                <a:solidFill>
                  <a:schemeClr val="tx1"/>
                </a:solidFill>
              </a:rPr>
              <a:t>À </a:t>
            </a:r>
            <a:r>
              <a:rPr lang="en-US" sz="3200" b="1" i="1" dirty="0" err="1">
                <a:solidFill>
                  <a:schemeClr val="tx1"/>
                </a:solidFill>
              </a:rPr>
              <a:t>Clínica</a:t>
            </a:r>
            <a:r>
              <a:rPr lang="en-US" sz="3200" b="1" i="1" dirty="0">
                <a:solidFill>
                  <a:schemeClr val="tx1"/>
                </a:solidFill>
              </a:rPr>
              <a:t> de </a:t>
            </a:r>
            <a:r>
              <a:rPr lang="en-US" sz="3200" b="1" i="1" dirty="0" err="1">
                <a:solidFill>
                  <a:schemeClr val="tx1"/>
                </a:solidFill>
              </a:rPr>
              <a:t>Bovinos</a:t>
            </a:r>
            <a:r>
              <a:rPr lang="en-US" sz="3200" b="1" i="1" dirty="0">
                <a:solidFill>
                  <a:schemeClr val="tx1"/>
                </a:solidFill>
              </a:rPr>
              <a:t> de </a:t>
            </a:r>
            <a:r>
              <a:rPr lang="en-US" sz="3200" b="1" i="1" dirty="0" err="1">
                <a:solidFill>
                  <a:schemeClr val="tx1"/>
                </a:solidFill>
              </a:rPr>
              <a:t>Garanhuns</a:t>
            </a:r>
            <a:r>
              <a:rPr lang="en-US" sz="3200" b="1" i="1" dirty="0">
                <a:solidFill>
                  <a:schemeClr val="tx1"/>
                </a:solidFill>
              </a:rPr>
              <a:t>, que </a:t>
            </a:r>
            <a:r>
              <a:rPr lang="en-US" sz="3200" b="1" i="1" dirty="0" err="1">
                <a:solidFill>
                  <a:schemeClr val="tx1"/>
                </a:solidFill>
              </a:rPr>
              <a:t>possibilitou</a:t>
            </a:r>
            <a:r>
              <a:rPr lang="en-US" sz="3200" b="1" i="1" dirty="0">
                <a:solidFill>
                  <a:schemeClr val="tx1"/>
                </a:solidFill>
              </a:rPr>
              <a:t> o </a:t>
            </a:r>
            <a:r>
              <a:rPr lang="en-US" sz="3200" b="1" i="1" dirty="0" err="1">
                <a:solidFill>
                  <a:schemeClr val="tx1"/>
                </a:solidFill>
              </a:rPr>
              <a:t>acompanhamento</a:t>
            </a:r>
            <a:r>
              <a:rPr lang="en-US" sz="3200" b="1" i="1" dirty="0">
                <a:solidFill>
                  <a:schemeClr val="tx1"/>
                </a:solidFill>
              </a:rPr>
              <a:t> dos </a:t>
            </a:r>
            <a:r>
              <a:rPr lang="en-US" sz="3200" b="1" i="1" dirty="0" err="1">
                <a:solidFill>
                  <a:schemeClr val="tx1"/>
                </a:solidFill>
              </a:rPr>
              <a:t>casos</a:t>
            </a:r>
            <a:r>
              <a:rPr lang="en-US" sz="3200" b="1" i="1" dirty="0">
                <a:solidFill>
                  <a:schemeClr val="tx1"/>
                </a:solidFill>
              </a:rPr>
              <a:t> </a:t>
            </a:r>
            <a:r>
              <a:rPr lang="en-US" sz="3200" b="1" i="1" dirty="0" err="1">
                <a:solidFill>
                  <a:schemeClr val="tx1"/>
                </a:solidFill>
              </a:rPr>
              <a:t>clínicos</a:t>
            </a:r>
            <a:r>
              <a:rPr lang="en-US" sz="3200" b="1" i="1" dirty="0">
                <a:solidFill>
                  <a:schemeClr val="tx1"/>
                </a:solidFill>
              </a:rPr>
              <a:t> e </a:t>
            </a:r>
            <a:r>
              <a:rPr lang="en-US" sz="3200" b="1" i="1" dirty="0" err="1">
                <a:solidFill>
                  <a:schemeClr val="tx1"/>
                </a:solidFill>
              </a:rPr>
              <a:t>obtenção</a:t>
            </a:r>
            <a:r>
              <a:rPr lang="en-US" sz="3200" b="1" i="1" dirty="0">
                <a:solidFill>
                  <a:schemeClr val="tx1"/>
                </a:solidFill>
              </a:rPr>
              <a:t> das imagens, </a:t>
            </a:r>
            <a:r>
              <a:rPr lang="en-US" sz="3200" b="1" i="1" dirty="0" err="1">
                <a:solidFill>
                  <a:schemeClr val="tx1"/>
                </a:solidFill>
              </a:rPr>
              <a:t>bem</a:t>
            </a:r>
            <a:r>
              <a:rPr lang="en-US" sz="3200" b="1" i="1" dirty="0">
                <a:solidFill>
                  <a:schemeClr val="tx1"/>
                </a:solidFill>
              </a:rPr>
              <a:t> </a:t>
            </a:r>
            <a:r>
              <a:rPr lang="en-US" sz="3200" b="1" i="1" dirty="0" err="1">
                <a:solidFill>
                  <a:schemeClr val="tx1"/>
                </a:solidFill>
              </a:rPr>
              <a:t>como</a:t>
            </a:r>
            <a:r>
              <a:rPr lang="en-US" sz="3200" b="1" i="1" dirty="0">
                <a:solidFill>
                  <a:schemeClr val="tx1"/>
                </a:solidFill>
              </a:rPr>
              <a:t> </a:t>
            </a:r>
            <a:r>
              <a:rPr lang="en-US" sz="3200" b="1" i="1" dirty="0" err="1">
                <a:solidFill>
                  <a:schemeClr val="tx1"/>
                </a:solidFill>
              </a:rPr>
              <a:t>pelo</a:t>
            </a:r>
            <a:r>
              <a:rPr lang="en-US" sz="3200" b="1" i="1" dirty="0">
                <a:solidFill>
                  <a:schemeClr val="tx1"/>
                </a:solidFill>
              </a:rPr>
              <a:t> </a:t>
            </a:r>
            <a:r>
              <a:rPr lang="en-US" sz="3200" b="1" i="1" dirty="0" err="1">
                <a:solidFill>
                  <a:schemeClr val="tx1"/>
                </a:solidFill>
              </a:rPr>
              <a:t>apoio</a:t>
            </a:r>
            <a:r>
              <a:rPr lang="en-US" sz="3200" b="1" i="1" dirty="0">
                <a:solidFill>
                  <a:schemeClr val="tx1"/>
                </a:solidFill>
              </a:rPr>
              <a:t> </a:t>
            </a:r>
            <a:r>
              <a:rPr lang="en-US" sz="3200" b="1" i="1" dirty="0" err="1">
                <a:solidFill>
                  <a:schemeClr val="tx1"/>
                </a:solidFill>
              </a:rPr>
              <a:t>técnico</a:t>
            </a:r>
            <a:r>
              <a:rPr lang="en-US" sz="3200" b="1" i="1" dirty="0">
                <a:solidFill>
                  <a:schemeClr val="tx1"/>
                </a:solidFill>
              </a:rPr>
              <a:t> </a:t>
            </a:r>
            <a:r>
              <a:rPr lang="en-US" sz="3200" b="1" i="1" dirty="0" err="1">
                <a:solidFill>
                  <a:schemeClr val="tx1"/>
                </a:solidFill>
              </a:rPr>
              <a:t>essencial</a:t>
            </a:r>
            <a:r>
              <a:rPr lang="en-US" sz="3200" b="1" i="1" dirty="0">
                <a:solidFill>
                  <a:schemeClr val="tx1"/>
                </a:solidFill>
              </a:rPr>
              <a:t> para </a:t>
            </a:r>
            <a:r>
              <a:rPr lang="en-US" sz="3200" b="1" i="1" dirty="0" err="1">
                <a:solidFill>
                  <a:schemeClr val="tx1"/>
                </a:solidFill>
              </a:rPr>
              <a:t>confecção</a:t>
            </a:r>
            <a:r>
              <a:rPr lang="en-US" sz="3200" b="1" i="1" dirty="0">
                <a:solidFill>
                  <a:schemeClr val="tx1"/>
                </a:solidFill>
              </a:rPr>
              <a:t> </a:t>
            </a:r>
            <a:r>
              <a:rPr lang="en-US" sz="3200" b="1" i="1" dirty="0" err="1">
                <a:solidFill>
                  <a:schemeClr val="tx1"/>
                </a:solidFill>
              </a:rPr>
              <a:t>deste</a:t>
            </a:r>
            <a:r>
              <a:rPr lang="en-US" sz="3200" b="1" i="1" dirty="0">
                <a:solidFill>
                  <a:schemeClr val="tx1"/>
                </a:solidFill>
              </a:rPr>
              <a:t> </a:t>
            </a:r>
            <a:r>
              <a:rPr lang="en-US" sz="3200" b="1" i="1" dirty="0" err="1">
                <a:solidFill>
                  <a:schemeClr val="tx1"/>
                </a:solidFill>
              </a:rPr>
              <a:t>trabalho</a:t>
            </a:r>
            <a:r>
              <a:rPr lang="en-US" sz="3200" b="1" i="1" u="none" strike="noStrike" cap="none" dirty="0">
                <a:solidFill>
                  <a:schemeClr val="tx1"/>
                </a:solidFill>
                <a:latin typeface="Arial"/>
                <a:ea typeface="Arial"/>
                <a:cs typeface="Arial"/>
                <a:sym typeface="Arial"/>
              </a:rPr>
              <a:t>.</a:t>
            </a:r>
            <a:endParaRPr i="1" dirty="0">
              <a:solidFill>
                <a:schemeClr val="tx1"/>
              </a:solidFill>
            </a:endParaRPr>
          </a:p>
          <a:p>
            <a:pPr marL="0" marR="0" lvl="0" indent="0" algn="l" rtl="0">
              <a:lnSpc>
                <a:spcPct val="100000"/>
              </a:lnSpc>
              <a:spcBef>
                <a:spcPts val="0"/>
              </a:spcBef>
              <a:spcAft>
                <a:spcPts val="0"/>
              </a:spcAft>
              <a:buNone/>
            </a:pPr>
            <a:endParaRPr sz="3200" b="1" i="1" u="none" dirty="0">
              <a:solidFill>
                <a:schemeClr val="dk1"/>
              </a:solidFill>
              <a:latin typeface="Arial"/>
              <a:ea typeface="Arial"/>
              <a:cs typeface="Arial"/>
              <a:sym typeface="Arial"/>
            </a:endParaRPr>
          </a:p>
        </p:txBody>
      </p:sp>
      <p:sp>
        <p:nvSpPr>
          <p:cNvPr id="93" name="Google Shape;93;p1"/>
          <p:cNvSpPr txBox="1"/>
          <p:nvPr/>
        </p:nvSpPr>
        <p:spPr>
          <a:xfrm>
            <a:off x="1922462" y="11077575"/>
            <a:ext cx="28551187" cy="536575"/>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dirty="0" err="1">
                <a:solidFill>
                  <a:schemeClr val="dk1"/>
                </a:solidFill>
              </a:rPr>
              <a:t>Zache</a:t>
            </a:r>
            <a:r>
              <a:rPr lang="en-US" sz="2800" dirty="0">
                <a:solidFill>
                  <a:schemeClr val="dk1"/>
                </a:solidFill>
              </a:rPr>
              <a:t> Centro </a:t>
            </a:r>
            <a:r>
              <a:rPr lang="en-US" sz="2800" dirty="0" err="1">
                <a:solidFill>
                  <a:schemeClr val="dk1"/>
                </a:solidFill>
              </a:rPr>
              <a:t>Veterinário</a:t>
            </a:r>
            <a:r>
              <a:rPr lang="en-US" sz="2800" dirty="0">
                <a:solidFill>
                  <a:schemeClr val="dk1"/>
                </a:solidFill>
              </a:rPr>
              <a:t>, </a:t>
            </a:r>
            <a:r>
              <a:rPr lang="en-US" sz="2800" dirty="0" err="1">
                <a:solidFill>
                  <a:schemeClr val="dk1"/>
                </a:solidFill>
              </a:rPr>
              <a:t>Planalto</a:t>
            </a:r>
            <a:r>
              <a:rPr lang="en-US" sz="2800" dirty="0">
                <a:solidFill>
                  <a:schemeClr val="dk1"/>
                </a:solidFill>
              </a:rPr>
              <a:t>-PR; </a:t>
            </a:r>
            <a:r>
              <a:rPr lang="en-US" sz="2800" dirty="0" err="1">
                <a:solidFill>
                  <a:schemeClr val="dk1"/>
                </a:solidFill>
              </a:rPr>
              <a:t>Clínica</a:t>
            </a:r>
            <a:r>
              <a:rPr lang="en-US" sz="2800" dirty="0">
                <a:solidFill>
                  <a:schemeClr val="dk1"/>
                </a:solidFill>
              </a:rPr>
              <a:t> de </a:t>
            </a:r>
            <a:r>
              <a:rPr lang="en-US" sz="2800" dirty="0" err="1">
                <a:solidFill>
                  <a:schemeClr val="dk1"/>
                </a:solidFill>
              </a:rPr>
              <a:t>Bovinos</a:t>
            </a:r>
            <a:r>
              <a:rPr lang="en-US" sz="2800" dirty="0">
                <a:solidFill>
                  <a:schemeClr val="dk1"/>
                </a:solidFill>
              </a:rPr>
              <a:t> de </a:t>
            </a:r>
            <a:r>
              <a:rPr lang="en-US" sz="2800" dirty="0" err="1">
                <a:solidFill>
                  <a:schemeClr val="dk1"/>
                </a:solidFill>
              </a:rPr>
              <a:t>Garanhuns</a:t>
            </a:r>
            <a:r>
              <a:rPr lang="en-US" sz="2800" dirty="0">
                <a:solidFill>
                  <a:schemeClr val="dk1"/>
                </a:solidFill>
              </a:rPr>
              <a:t>, campus </a:t>
            </a:r>
            <a:r>
              <a:rPr lang="en-US" sz="2800" dirty="0" err="1">
                <a:solidFill>
                  <a:schemeClr val="dk1"/>
                </a:solidFill>
              </a:rPr>
              <a:t>Garanhuns</a:t>
            </a:r>
            <a:r>
              <a:rPr lang="en-US" sz="2800" dirty="0">
                <a:solidFill>
                  <a:schemeClr val="dk1"/>
                </a:solidFill>
              </a:rPr>
              <a:t> -UFRPE</a:t>
            </a:r>
            <a:endParaRPr dirty="0"/>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3" name="Imagem 2">
            <a:extLst>
              <a:ext uri="{FF2B5EF4-FFF2-40B4-BE49-F238E27FC236}">
                <a16:creationId xmlns:a16="http://schemas.microsoft.com/office/drawing/2014/main" id="{1A6E0642-6596-48BD-B826-D0870C7145F3}"/>
              </a:ext>
            </a:extLst>
          </p:cNvPr>
          <p:cNvPicPr>
            <a:picLocks noChangeAspect="1"/>
          </p:cNvPicPr>
          <p:nvPr/>
        </p:nvPicPr>
        <p:blipFill rotWithShape="1">
          <a:blip r:embed="rId4"/>
          <a:srcRect l="92636" r="3750"/>
          <a:stretch/>
        </p:blipFill>
        <p:spPr>
          <a:xfrm rot="5400000">
            <a:off x="15155519" y="25925922"/>
            <a:ext cx="2085072" cy="32464361"/>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5354083" y="15634330"/>
            <a:ext cx="45719" cy="50916754"/>
          </a:xfrm>
          <a:prstGeom prst="rect">
            <a:avLst/>
          </a:prstGeom>
        </p:spPr>
      </p:pic>
      <p:grpSp>
        <p:nvGrpSpPr>
          <p:cNvPr id="14" name="Agrupar 13">
            <a:extLst>
              <a:ext uri="{FF2B5EF4-FFF2-40B4-BE49-F238E27FC236}">
                <a16:creationId xmlns:a16="http://schemas.microsoft.com/office/drawing/2014/main" id="{F80ECD65-2EFD-D80A-274B-DE973197F89C}"/>
              </a:ext>
            </a:extLst>
          </p:cNvPr>
          <p:cNvGrpSpPr/>
          <p:nvPr/>
        </p:nvGrpSpPr>
        <p:grpSpPr>
          <a:xfrm>
            <a:off x="16228717" y="23010500"/>
            <a:ext cx="13314330" cy="4522068"/>
            <a:chOff x="16198789" y="25039319"/>
            <a:chExt cx="13314330" cy="4522068"/>
          </a:xfrm>
        </p:grpSpPr>
        <p:grpSp>
          <p:nvGrpSpPr>
            <p:cNvPr id="9" name="Agrupar 8">
              <a:extLst>
                <a:ext uri="{FF2B5EF4-FFF2-40B4-BE49-F238E27FC236}">
                  <a16:creationId xmlns:a16="http://schemas.microsoft.com/office/drawing/2014/main" id="{C99074A9-6E12-A742-9134-80C7A56C8A8E}"/>
                </a:ext>
              </a:extLst>
            </p:cNvPr>
            <p:cNvGrpSpPr/>
            <p:nvPr/>
          </p:nvGrpSpPr>
          <p:grpSpPr>
            <a:xfrm>
              <a:off x="16198789" y="25039319"/>
              <a:ext cx="13314330" cy="4522068"/>
              <a:chOff x="16198789" y="25039319"/>
              <a:chExt cx="13314330" cy="4522068"/>
            </a:xfrm>
          </p:grpSpPr>
          <p:pic>
            <p:nvPicPr>
              <p:cNvPr id="2" name="Imagem 1">
                <a:extLst>
                  <a:ext uri="{FF2B5EF4-FFF2-40B4-BE49-F238E27FC236}">
                    <a16:creationId xmlns:a16="http://schemas.microsoft.com/office/drawing/2014/main" id="{92492EA5-9632-3F39-97B6-032E889F9ED8}"/>
                  </a:ext>
                </a:extLst>
              </p:cNvPr>
              <p:cNvPicPr>
                <a:picLocks noChangeAspect="1"/>
              </p:cNvPicPr>
              <p:nvPr/>
            </p:nvPicPr>
            <p:blipFill rotWithShape="1">
              <a:blip r:embed="rId5">
                <a:extLst>
                  <a:ext uri="{28A0092B-C50C-407E-A947-70E740481C1C}">
                    <a14:useLocalDpi xmlns:a14="http://schemas.microsoft.com/office/drawing/2010/main" val="0"/>
                  </a:ext>
                </a:extLst>
              </a:blip>
              <a:srcRect t="11493" b="6204"/>
              <a:stretch/>
            </p:blipFill>
            <p:spPr>
              <a:xfrm>
                <a:off x="25085887" y="25039319"/>
                <a:ext cx="4427232" cy="4522068"/>
              </a:xfrm>
              <a:prstGeom prst="rect">
                <a:avLst/>
              </a:prstGeom>
              <a:ln>
                <a:solidFill>
                  <a:schemeClr val="tx1"/>
                </a:solidFill>
              </a:ln>
            </p:spPr>
          </p:pic>
          <p:pic>
            <p:nvPicPr>
              <p:cNvPr id="4" name="Imagem 3">
                <a:extLst>
                  <a:ext uri="{FF2B5EF4-FFF2-40B4-BE49-F238E27FC236}">
                    <a16:creationId xmlns:a16="http://schemas.microsoft.com/office/drawing/2014/main" id="{2EBC1EB7-1F50-F690-1E3E-28C970F65C57}"/>
                  </a:ext>
                </a:extLst>
              </p:cNvPr>
              <p:cNvPicPr>
                <a:picLocks noChangeAspect="1"/>
              </p:cNvPicPr>
              <p:nvPr/>
            </p:nvPicPr>
            <p:blipFill rotWithShape="1">
              <a:blip r:embed="rId6">
                <a:extLst>
                  <a:ext uri="{28A0092B-C50C-407E-A947-70E740481C1C}">
                    <a14:useLocalDpi xmlns:a14="http://schemas.microsoft.com/office/drawing/2010/main" val="0"/>
                  </a:ext>
                </a:extLst>
              </a:blip>
              <a:srcRect t="32876" r="12554"/>
              <a:stretch/>
            </p:blipFill>
            <p:spPr>
              <a:xfrm>
                <a:off x="16198789" y="25039321"/>
                <a:ext cx="4500706" cy="4522066"/>
              </a:xfrm>
              <a:prstGeom prst="rect">
                <a:avLst/>
              </a:prstGeom>
              <a:ln>
                <a:solidFill>
                  <a:schemeClr val="tx1"/>
                </a:solidFill>
              </a:ln>
            </p:spPr>
          </p:pic>
          <p:pic>
            <p:nvPicPr>
              <p:cNvPr id="7" name="Imagem 6">
                <a:extLst>
                  <a:ext uri="{FF2B5EF4-FFF2-40B4-BE49-F238E27FC236}">
                    <a16:creationId xmlns:a16="http://schemas.microsoft.com/office/drawing/2014/main" id="{246AA20D-66F2-46CE-0BDD-B60019CAB237}"/>
                  </a:ext>
                </a:extLst>
              </p:cNvPr>
              <p:cNvPicPr>
                <a:picLocks noChangeAspect="1"/>
              </p:cNvPicPr>
              <p:nvPr/>
            </p:nvPicPr>
            <p:blipFill rotWithShape="1">
              <a:blip r:embed="rId7">
                <a:extLst>
                  <a:ext uri="{28A0092B-C50C-407E-A947-70E740481C1C}">
                    <a14:useLocalDpi xmlns:a14="http://schemas.microsoft.com/office/drawing/2010/main" val="0"/>
                  </a:ext>
                </a:extLst>
              </a:blip>
              <a:srcRect l="8524" t="15265" r="11073" b="6094"/>
              <a:stretch/>
            </p:blipFill>
            <p:spPr>
              <a:xfrm>
                <a:off x="20672206" y="25039320"/>
                <a:ext cx="4427230" cy="4522067"/>
              </a:xfrm>
              <a:prstGeom prst="rect">
                <a:avLst/>
              </a:prstGeom>
              <a:ln>
                <a:solidFill>
                  <a:schemeClr val="tx1"/>
                </a:solidFill>
              </a:ln>
            </p:spPr>
          </p:pic>
        </p:grpSp>
        <p:sp>
          <p:nvSpPr>
            <p:cNvPr id="10" name="CaixaDeTexto 9">
              <a:extLst>
                <a:ext uri="{FF2B5EF4-FFF2-40B4-BE49-F238E27FC236}">
                  <a16:creationId xmlns:a16="http://schemas.microsoft.com/office/drawing/2014/main" id="{66EBC297-8BFF-3DB5-C765-3D2F4C1AD616}"/>
                </a:ext>
              </a:extLst>
            </p:cNvPr>
            <p:cNvSpPr txBox="1"/>
            <p:nvPr/>
          </p:nvSpPr>
          <p:spPr>
            <a:xfrm>
              <a:off x="16258523" y="28893580"/>
              <a:ext cx="750276" cy="646331"/>
            </a:xfrm>
            <a:prstGeom prst="rect">
              <a:avLst/>
            </a:prstGeom>
            <a:noFill/>
            <a:ln>
              <a:noFill/>
            </a:ln>
          </p:spPr>
          <p:txBody>
            <a:bodyPr wrap="square" rtlCol="0">
              <a:spAutoFit/>
            </a:bodyPr>
            <a:lstStyle/>
            <a:p>
              <a:pPr algn="ctr"/>
              <a:r>
                <a:rPr lang="pt-BR" sz="3600" b="1" dirty="0">
                  <a:solidFill>
                    <a:schemeClr val="tx1"/>
                  </a:solidFill>
                </a:rPr>
                <a:t>A</a:t>
              </a:r>
            </a:p>
          </p:txBody>
        </p:sp>
        <p:sp>
          <p:nvSpPr>
            <p:cNvPr id="11" name="CaixaDeTexto 10">
              <a:extLst>
                <a:ext uri="{FF2B5EF4-FFF2-40B4-BE49-F238E27FC236}">
                  <a16:creationId xmlns:a16="http://schemas.microsoft.com/office/drawing/2014/main" id="{8EF3B85D-8D6B-0D9D-BA99-9DB5D94F4E87}"/>
                </a:ext>
              </a:extLst>
            </p:cNvPr>
            <p:cNvSpPr txBox="1"/>
            <p:nvPr/>
          </p:nvSpPr>
          <p:spPr>
            <a:xfrm>
              <a:off x="20630966" y="28872104"/>
              <a:ext cx="750276" cy="646331"/>
            </a:xfrm>
            <a:prstGeom prst="rect">
              <a:avLst/>
            </a:prstGeom>
            <a:noFill/>
            <a:ln>
              <a:noFill/>
            </a:ln>
          </p:spPr>
          <p:txBody>
            <a:bodyPr wrap="square" rtlCol="0">
              <a:spAutoFit/>
            </a:bodyPr>
            <a:lstStyle/>
            <a:p>
              <a:pPr algn="ctr"/>
              <a:r>
                <a:rPr lang="pt-BR" sz="3600" b="1" dirty="0">
                  <a:solidFill>
                    <a:schemeClr val="tx1"/>
                  </a:solidFill>
                </a:rPr>
                <a:t>B</a:t>
              </a:r>
            </a:p>
          </p:txBody>
        </p:sp>
        <p:sp>
          <p:nvSpPr>
            <p:cNvPr id="12" name="CaixaDeTexto 11">
              <a:extLst>
                <a:ext uri="{FF2B5EF4-FFF2-40B4-BE49-F238E27FC236}">
                  <a16:creationId xmlns:a16="http://schemas.microsoft.com/office/drawing/2014/main" id="{476BA9A0-E4A5-6919-545E-0B2D63CD4543}"/>
                </a:ext>
              </a:extLst>
            </p:cNvPr>
            <p:cNvSpPr txBox="1"/>
            <p:nvPr/>
          </p:nvSpPr>
          <p:spPr>
            <a:xfrm>
              <a:off x="25063082" y="28872104"/>
              <a:ext cx="750276" cy="646331"/>
            </a:xfrm>
            <a:prstGeom prst="rect">
              <a:avLst/>
            </a:prstGeom>
            <a:noFill/>
            <a:ln>
              <a:noFill/>
            </a:ln>
          </p:spPr>
          <p:txBody>
            <a:bodyPr wrap="square" rtlCol="0">
              <a:spAutoFit/>
            </a:bodyPr>
            <a:lstStyle/>
            <a:p>
              <a:pPr algn="ctr"/>
              <a:r>
                <a:rPr lang="pt-BR" sz="3600" b="1" dirty="0">
                  <a:solidFill>
                    <a:schemeClr val="tx1"/>
                  </a:solidFill>
                </a:rPr>
                <a:t>C</a:t>
              </a:r>
            </a:p>
          </p:txBody>
        </p:sp>
      </p:gr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510</Words>
  <Application>Microsoft Office PowerPoint</Application>
  <PresentationFormat>Personalizar</PresentationFormat>
  <Paragraphs>39</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HP</cp:lastModifiedBy>
  <cp:revision>25</cp:revision>
  <dcterms:created xsi:type="dcterms:W3CDTF">2008-08-28T23:11:57Z</dcterms:created>
  <dcterms:modified xsi:type="dcterms:W3CDTF">2024-03-23T01:11:11Z</dcterms:modified>
</cp:coreProperties>
</file>