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32399288" cy="43200638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7">
          <p15:clr>
            <a:srgbClr val="000000"/>
          </p15:clr>
        </p15:guide>
        <p15:guide id="2" pos="10205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" roundtripDataSignature="AMtx7mgOMMVZoBJzeIIHWQwad0wGGNHw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360"/>
    <a:srgbClr val="274B74"/>
    <a:srgbClr val="273C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/>
    <p:restoredTop sz="94649"/>
  </p:normalViewPr>
  <p:slideViewPr>
    <p:cSldViewPr snapToGrid="0">
      <p:cViewPr varScale="1">
        <p:scale>
          <a:sx n="16" d="100"/>
          <a:sy n="16" d="100"/>
        </p:scale>
        <p:origin x="1280" y="288"/>
      </p:cViewPr>
      <p:guideLst>
        <p:guide orient="horz" pos="13607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customschemas.google.com/relationships/presentationmetadata" Target="meta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4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9151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2227451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2"/>
          </p:nvPr>
        </p:nvSpPr>
        <p:spPr>
          <a:xfrm>
            <a:off x="16402140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16;p3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>
            <a:off x="2227262" y="11499850"/>
            <a:ext cx="27944762" cy="2741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ctrTitle"/>
          </p:nvPr>
        </p:nvSpPr>
        <p:spPr>
          <a:xfrm>
            <a:off x="4049911" y="7070108"/>
            <a:ext cx="24299466" cy="1504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944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/>
            </a:lvl1pPr>
            <a:lvl2pPr lvl="1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None/>
              <a:defRPr sz="5315"/>
            </a:lvl2pPr>
            <a:lvl3pPr lvl="2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83"/>
              <a:buNone/>
              <a:defRPr sz="4783"/>
            </a:lvl3pPr>
            <a:lvl4pPr lvl="3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4pPr>
            <a:lvl5pPr lvl="4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5pPr>
            <a:lvl6pPr lvl="5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6pPr>
            <a:lvl7pPr lvl="6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7pPr>
            <a:lvl8pPr lvl="7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8pPr>
            <a:lvl9pPr lvl="8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 rot="5400000">
            <a:off x="8373517" y="17112258"/>
            <a:ext cx="36610544" cy="6986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 rot="5400000">
            <a:off x="-5801172" y="10328657"/>
            <a:ext cx="36610544" cy="20553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4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 rot="5400000">
            <a:off x="2493962" y="11233150"/>
            <a:ext cx="27411362" cy="2794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5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4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>
            <a:spLocks noGrp="1"/>
          </p:cNvSpPr>
          <p:nvPr>
            <p:ph type="pic" idx="2"/>
          </p:nvPr>
        </p:nvSpPr>
        <p:spPr>
          <a:xfrm>
            <a:off x="13773917" y="6220095"/>
            <a:ext cx="16402140" cy="30700453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2231672" y="12960191"/>
            <a:ext cx="10449613" cy="2401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720"/>
              <a:buNone/>
              <a:defRPr sz="3720"/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189"/>
              <a:buNone/>
              <a:defRPr sz="3189"/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6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4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773917" y="6220095"/>
            <a:ext cx="16402140" cy="30700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768604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8504"/>
              <a:buChar char="•"/>
              <a:defRPr sz="8504"/>
            </a:lvl1pPr>
            <a:lvl2pPr marL="914400" lvl="1" indent="-701103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7441"/>
              <a:buChar char="•"/>
              <a:defRPr sz="7441"/>
            </a:lvl2pPr>
            <a:lvl3pPr marL="1371600" lvl="2" indent="-633603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6378"/>
              <a:buChar char="•"/>
              <a:defRPr sz="6378"/>
            </a:lvl3pPr>
            <a:lvl4pPr marL="1828800" lvl="3" indent="-566102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4pPr>
            <a:lvl5pPr marL="2286000" lvl="4" indent="-566102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5pPr>
            <a:lvl6pPr marL="2743200" lvl="5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6pPr>
            <a:lvl7pPr marL="3200400" lvl="6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7pPr>
            <a:lvl8pPr marL="3657600" lvl="7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8pPr>
            <a:lvl9pPr marL="4114800" lvl="8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2231672" y="12960191"/>
            <a:ext cx="10449613" cy="2401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720"/>
              <a:buNone/>
              <a:defRPr sz="3720"/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189"/>
              <a:buNone/>
              <a:defRPr sz="3189"/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7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6" name="Google Shape;46;p8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2231671" y="2300037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2231672" y="10590160"/>
            <a:ext cx="13706416" cy="519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 b="1"/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None/>
              <a:defRPr sz="5315" b="1"/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83"/>
              <a:buNone/>
              <a:defRPr sz="4783" b="1"/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2"/>
          </p:nvPr>
        </p:nvSpPr>
        <p:spPr>
          <a:xfrm>
            <a:off x="2231672" y="15780233"/>
            <a:ext cx="13706416" cy="2321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3"/>
          </p:nvPr>
        </p:nvSpPr>
        <p:spPr>
          <a:xfrm>
            <a:off x="16402140" y="10590160"/>
            <a:ext cx="13773917" cy="519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 b="1"/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None/>
              <a:defRPr sz="5315" b="1"/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83"/>
              <a:buNone/>
              <a:defRPr sz="4783" b="1"/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4"/>
          </p:nvPr>
        </p:nvSpPr>
        <p:spPr>
          <a:xfrm>
            <a:off x="16402140" y="15780233"/>
            <a:ext cx="13773917" cy="2321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10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2210576" y="10770165"/>
            <a:ext cx="27944386" cy="1797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944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2210576" y="28910433"/>
            <a:ext cx="27944386" cy="9450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rgbClr val="888888"/>
              </a:buClr>
              <a:buSzPts val="6378"/>
              <a:buNone/>
              <a:defRPr sz="6378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5315"/>
              <a:buNone/>
              <a:defRPr sz="5315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4783"/>
              <a:buNone/>
              <a:defRPr sz="4783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2227262" y="11499850"/>
            <a:ext cx="27944762" cy="2741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98500" algn="l" rtl="0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7400"/>
              <a:buFont typeface="Arial"/>
              <a:buChar char="•"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28650" algn="l" rtl="0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Char char="•"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65150" algn="l" rtl="0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sz="5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27050" algn="l" rtl="0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27050" algn="l" rtl="0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dirty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1831557" y="12569041"/>
            <a:ext cx="13314362" cy="13402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850" tIns="52925" rIns="105850" bIns="529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endParaRPr lang="pt-BR" sz="34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endParaRPr sz="34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A composição do sucedâneo deve atender as exigências nutricionais e digestivas dos bezerros, caso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contrário podem ocasionar transtornos digestivos, principalmente devido às fontes proteicas.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</a:rPr>
              <a:t>	</a:t>
            </a:r>
            <a:r>
              <a:rPr lang="en-US" sz="32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qualidade de água influencia na saúde e desempenho dos animais, especialmente a utilizada no preparo do sucedâneo, a qual pode interferir na incidência de diarreias.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0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300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pt-BR" sz="32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</a:rPr>
              <a:t>	A</a:t>
            </a:r>
            <a:r>
              <a:rPr lang="en-US" sz="32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valiar a saúde de bezerros alimentados com dois sucedâneos com composições diferentes, diluídos em água tratadas por diferentes métodos.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000" b="1" i="1" u="none" strike="noStrike" cap="none" dirty="0">
              <a:solidFill>
                <a:schemeClr val="dk1"/>
              </a:solidFill>
              <a:highlight>
                <a:srgbClr val="00808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AABCC9-09DF-DC87-6ABF-2281CDC0AC49}"/>
              </a:ext>
            </a:extLst>
          </p:cNvPr>
          <p:cNvSpPr/>
          <p:nvPr/>
        </p:nvSpPr>
        <p:spPr>
          <a:xfrm>
            <a:off x="1850059" y="12503560"/>
            <a:ext cx="13314362" cy="1209299"/>
          </a:xfrm>
          <a:prstGeom prst="rect">
            <a:avLst/>
          </a:prstGeom>
          <a:solidFill>
            <a:srgbClr val="20436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bg1"/>
                </a:solidFill>
                <a:highlight>
                  <a:srgbClr val="204360"/>
                </a:highlight>
                <a:latin typeface="Arial"/>
                <a:ea typeface="Arial"/>
                <a:cs typeface="Arial"/>
                <a:sym typeface="Arial"/>
              </a:rPr>
              <a:t>INTRODUÇÃO</a:t>
            </a:r>
            <a:endParaRPr lang="en-US" sz="3600" dirty="0">
              <a:solidFill>
                <a:schemeClr val="bg1"/>
              </a:solidFill>
              <a:highlight>
                <a:srgbClr val="204360"/>
              </a:highligh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B99E31-AAA6-60A2-9C58-9CECA86FA051}"/>
              </a:ext>
            </a:extLst>
          </p:cNvPr>
          <p:cNvSpPr/>
          <p:nvPr/>
        </p:nvSpPr>
        <p:spPr>
          <a:xfrm>
            <a:off x="1813055" y="23606544"/>
            <a:ext cx="13314362" cy="1209299"/>
          </a:xfrm>
          <a:prstGeom prst="rect">
            <a:avLst/>
          </a:prstGeom>
          <a:solidFill>
            <a:srgbClr val="204360"/>
          </a:solidFill>
          <a:ln>
            <a:solidFill>
              <a:srgbClr val="2043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MATERIAL E MÉTODOS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CE4E9D-93C5-18C1-DC9F-A2D3F13DC90F}"/>
              </a:ext>
            </a:extLst>
          </p:cNvPr>
          <p:cNvSpPr/>
          <p:nvPr/>
        </p:nvSpPr>
        <p:spPr>
          <a:xfrm>
            <a:off x="1850059" y="19224818"/>
            <a:ext cx="13314362" cy="1209299"/>
          </a:xfrm>
          <a:prstGeom prst="rect">
            <a:avLst/>
          </a:prstGeom>
          <a:solidFill>
            <a:srgbClr val="204360"/>
          </a:solidFill>
          <a:ln>
            <a:solidFill>
              <a:srgbClr val="2043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OBJETIVO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2049462" y="7488237"/>
            <a:ext cx="28803600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850" tIns="52925" rIns="105850" bIns="529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EFEITO DA QUALIDADE DA ÁGUA E COMPOSIÇÃO DO SUCEDÂNEO SOBRE A SAÚDE DE BEZERROS LEITEIROS.</a:t>
            </a:r>
            <a:endParaRPr lang="en-US" dirty="0"/>
          </a:p>
        </p:txBody>
      </p:sp>
      <p:sp>
        <p:nvSpPr>
          <p:cNvPr id="88" name="Google Shape;88;p1"/>
          <p:cNvSpPr txBox="1"/>
          <p:nvPr/>
        </p:nvSpPr>
        <p:spPr>
          <a:xfrm>
            <a:off x="1797050" y="8932920"/>
            <a:ext cx="28803600" cy="15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850" tIns="52925" rIns="105850" bIns="52925" anchor="ctr" anchorCtr="0">
            <a:sp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3200"/>
            </a:pPr>
            <a:r>
              <a:rPr lang="pt-BR" sz="3200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Carvalho, N.I.</a:t>
            </a:r>
            <a:r>
              <a:rPr lang="pt-BR" sz="3200" baseline="30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Oliveira, I. C. R. </a:t>
            </a:r>
            <a:r>
              <a:rPr lang="pt-BR" sz="3200" baseline="30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Dantas, J. G. </a:t>
            </a:r>
            <a:r>
              <a:rPr lang="pt-BR" sz="3200" baseline="30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Prado, M.J. </a:t>
            </a:r>
            <a:r>
              <a:rPr lang="pt-BR" sz="3200" baseline="30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Marino, E. D. </a:t>
            </a:r>
            <a:r>
              <a:rPr lang="pt-BR" sz="3200" baseline="30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Feliciano, J.M. </a:t>
            </a:r>
            <a:r>
              <a:rPr lang="pt-BR" sz="3200" baseline="30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,Barbosa, F.V.L.</a:t>
            </a:r>
            <a:r>
              <a:rPr lang="pt-BR" sz="3200" baseline="30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pt-BR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Bittar, C. M. M. *</a:t>
            </a:r>
            <a:r>
              <a:rPr lang="pt-BR" sz="3200" baseline="30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en-US" dirty="0"/>
          </a:p>
        </p:txBody>
      </p:sp>
      <p:sp>
        <p:nvSpPr>
          <p:cNvPr id="93" name="Google Shape;93;p1"/>
          <p:cNvSpPr txBox="1"/>
          <p:nvPr/>
        </p:nvSpPr>
        <p:spPr>
          <a:xfrm>
            <a:off x="1922461" y="10391645"/>
            <a:ext cx="28551187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850" tIns="52925" rIns="105850" bIns="529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800" baseline="30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Departamento de Zootecnia, Escola Superior de Luiz de Queiroz (ESALQ), Universidade de São Paulo, Piracicaba, Brasil.  </a:t>
            </a:r>
            <a:endParaRPr lang="en-US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B6946799-8218-4D15-9FA6-709009C213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879" r="46028"/>
          <a:stretch/>
        </p:blipFill>
        <p:spPr>
          <a:xfrm rot="5400000">
            <a:off x="13855876" y="-13937310"/>
            <a:ext cx="4684362" cy="32558983"/>
          </a:xfrm>
          <a:prstGeom prst="rect">
            <a:avLst/>
          </a:prstGeom>
        </p:spPr>
      </p:pic>
      <p:sp>
        <p:nvSpPr>
          <p:cNvPr id="90" name="Google Shape;90;p1"/>
          <p:cNvSpPr txBox="1"/>
          <p:nvPr/>
        </p:nvSpPr>
        <p:spPr>
          <a:xfrm>
            <a:off x="16198850" y="13317537"/>
            <a:ext cx="13314300" cy="260678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5850" tIns="52925" rIns="105850" bIns="529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pt-BR"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lang="pt-BR"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en-US" sz="28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en-US" sz="28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en-US" sz="28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en-US" sz="28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en-US" sz="28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en-US" sz="28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en-US" sz="28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en-US" sz="28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en-US" sz="2800" dirty="0">
              <a:solidFill>
                <a:schemeClr val="dk1"/>
              </a:solidFill>
            </a:endParaRPr>
          </a:p>
          <a:p>
            <a:pPr algn="just">
              <a:lnSpc>
                <a:spcPct val="150000"/>
              </a:lnSpc>
              <a:buClr>
                <a:schemeClr val="dk1"/>
              </a:buClr>
              <a:buSzPts val="2800"/>
            </a:pPr>
            <a:endParaRPr lang="en-US" sz="2800" dirty="0">
              <a:solidFill>
                <a:schemeClr val="dk1"/>
              </a:solidFill>
            </a:endParaRPr>
          </a:p>
          <a:p>
            <a:pPr algn="just">
              <a:lnSpc>
                <a:spcPct val="150000"/>
              </a:lnSpc>
              <a:buClr>
                <a:schemeClr val="dk1"/>
              </a:buClr>
              <a:buSzPts val="2800"/>
            </a:pPr>
            <a:endParaRPr lang="pt-BR" sz="2800" dirty="0">
              <a:solidFill>
                <a:schemeClr val="dk1"/>
              </a:solidFill>
            </a:endParaRPr>
          </a:p>
          <a:p>
            <a:pPr algn="just">
              <a:lnSpc>
                <a:spcPct val="150000"/>
              </a:lnSpc>
              <a:buClr>
                <a:schemeClr val="dk1"/>
              </a:buClr>
              <a:buSzPts val="2800"/>
            </a:pPr>
            <a:endParaRPr lang="pt-BR" sz="28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en-US" sz="28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en-US" sz="28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en-US" sz="28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en-US" sz="28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en-US" sz="28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en-US" sz="28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en-US" sz="28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en-US" sz="28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en-US" sz="28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/>
              <a:t>	</a:t>
            </a:r>
            <a:r>
              <a:rPr lang="en-US" sz="32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Não se observou diferenças em fornecer sucedâneos com composições diferentes, provavelmente devido aos níveis nutricionais semelhantes dos sucedâneos e processamento das fontes de proteína vegetal.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Apesar da água purificada tender a melhorar o escore fecal dos animais, os resultados sugerem que esta não foi suficiente para melhorar a saúde dos animais neste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estudo, possivelmente devido a suficiente qualidade da água corrente.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6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1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A6E0642-6596-48BD-B826-D0870C7145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636" r="3750"/>
          <a:stretch/>
        </p:blipFill>
        <p:spPr>
          <a:xfrm rot="5400000">
            <a:off x="15155519" y="25925922"/>
            <a:ext cx="2085072" cy="3246436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964C3AD-AE33-4C1B-A6A0-35B258D716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064" r="44885"/>
          <a:stretch/>
        </p:blipFill>
        <p:spPr>
          <a:xfrm rot="5400000">
            <a:off x="25354083" y="15634330"/>
            <a:ext cx="45719" cy="509167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8448C8-65BC-F4D2-3AB4-456A20E48BB6}"/>
              </a:ext>
            </a:extLst>
          </p:cNvPr>
          <p:cNvSpPr txBox="1"/>
          <p:nvPr/>
        </p:nvSpPr>
        <p:spPr>
          <a:xfrm>
            <a:off x="12618720" y="21456432"/>
            <a:ext cx="254812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C0130D-5C23-9F4B-E188-ED9C17448C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24699" y="38740236"/>
            <a:ext cx="3194974" cy="1521416"/>
          </a:xfrm>
          <a:prstGeom prst="rect">
            <a:avLst/>
          </a:prstGeom>
        </p:spPr>
      </p:pic>
      <p:pic>
        <p:nvPicPr>
          <p:cNvPr id="10" name="Picture 9" descr="A logo of a company&#10;&#10;Description automatically generated">
            <a:extLst>
              <a:ext uri="{FF2B5EF4-FFF2-40B4-BE49-F238E27FC236}">
                <a16:creationId xmlns:a16="http://schemas.microsoft.com/office/drawing/2014/main" id="{315947A5-D867-259C-C058-675996F206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07357" y="38520575"/>
            <a:ext cx="3003700" cy="2200162"/>
          </a:xfrm>
          <a:prstGeom prst="rect">
            <a:avLst/>
          </a:prstGeom>
        </p:spPr>
      </p:pic>
      <p:pic>
        <p:nvPicPr>
          <p:cNvPr id="12" name="Picture 11" descr="A close-up of a logo&#10;&#10;Description automatically generated">
            <a:extLst>
              <a:ext uri="{FF2B5EF4-FFF2-40B4-BE49-F238E27FC236}">
                <a16:creationId xmlns:a16="http://schemas.microsoft.com/office/drawing/2014/main" id="{29219B4B-05A9-BDAD-DD89-3133451AED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18169" y="38710156"/>
            <a:ext cx="3591571" cy="1851904"/>
          </a:xfrm>
          <a:prstGeom prst="rect">
            <a:avLst/>
          </a:prstGeom>
        </p:spPr>
      </p:pic>
      <p:pic>
        <p:nvPicPr>
          <p:cNvPr id="15" name="Picture 14" descr="A blue and green logo&#10;&#10;Description automatically generated">
            <a:extLst>
              <a:ext uri="{FF2B5EF4-FFF2-40B4-BE49-F238E27FC236}">
                <a16:creationId xmlns:a16="http://schemas.microsoft.com/office/drawing/2014/main" id="{7C71463A-7439-365F-AED5-6FCFF454E8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30294" y="38315366"/>
            <a:ext cx="2984571" cy="2500587"/>
          </a:xfrm>
          <a:prstGeom prst="rect">
            <a:avLst/>
          </a:prstGeom>
        </p:spPr>
      </p:pic>
      <p:pic>
        <p:nvPicPr>
          <p:cNvPr id="18" name="Picture 17" descr="A logo with a person holding a broom&#10;&#10;Description automatically generated">
            <a:extLst>
              <a:ext uri="{FF2B5EF4-FFF2-40B4-BE49-F238E27FC236}">
                <a16:creationId xmlns:a16="http://schemas.microsoft.com/office/drawing/2014/main" id="{EA8F1A19-3EB5-33B0-E648-5676D8A541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7962" y="4877326"/>
            <a:ext cx="2666070" cy="26109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C85549B-BDCB-5C12-6374-AF489A652E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9278" y="36732699"/>
            <a:ext cx="3830290" cy="25442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65285FB-98C7-AEFB-7F54-C893CE2F2B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56512" y="25289768"/>
            <a:ext cx="3025952" cy="255469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273DF20-4673-E4DE-B3AD-C886619137C7}"/>
              </a:ext>
            </a:extLst>
          </p:cNvPr>
          <p:cNvSpPr txBox="1"/>
          <p:nvPr/>
        </p:nvSpPr>
        <p:spPr>
          <a:xfrm>
            <a:off x="2970950" y="25604676"/>
            <a:ext cx="261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45 bezerros holandeses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F184C80-D872-5140-0AC7-1A02D5E38801}"/>
              </a:ext>
            </a:extLst>
          </p:cNvPr>
          <p:cNvSpPr txBox="1"/>
          <p:nvPr/>
        </p:nvSpPr>
        <p:spPr>
          <a:xfrm>
            <a:off x="5641948" y="36176519"/>
            <a:ext cx="5827895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Avaliações diárias: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Escore de saúde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Escore fecal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Ocorrência de diarreia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Febre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Apatia</a:t>
            </a:r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3C4688-911B-9BC0-B91B-4371ACF69029}"/>
              </a:ext>
            </a:extLst>
          </p:cNvPr>
          <p:cNvSpPr/>
          <p:nvPr/>
        </p:nvSpPr>
        <p:spPr>
          <a:xfrm>
            <a:off x="16254314" y="12506650"/>
            <a:ext cx="13314362" cy="1209299"/>
          </a:xfrm>
          <a:prstGeom prst="rect">
            <a:avLst/>
          </a:prstGeom>
          <a:solidFill>
            <a:srgbClr val="20436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RESULTADOS E DISCUSSÃO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577265-462C-BCCB-D7DD-C87B7C9F4CBA}"/>
              </a:ext>
            </a:extLst>
          </p:cNvPr>
          <p:cNvSpPr/>
          <p:nvPr/>
        </p:nvSpPr>
        <p:spPr>
          <a:xfrm>
            <a:off x="16198819" y="28613470"/>
            <a:ext cx="13314362" cy="1209299"/>
          </a:xfrm>
          <a:prstGeom prst="rect">
            <a:avLst/>
          </a:prstGeom>
          <a:solidFill>
            <a:srgbClr val="204360"/>
          </a:solidFill>
          <a:ln>
            <a:solidFill>
              <a:srgbClr val="2043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CONCLUSÃO</a:t>
            </a:r>
            <a:endParaRPr lang="en-US" sz="28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352A90-66CE-1701-90D0-9B102E3F453C}"/>
              </a:ext>
            </a:extLst>
          </p:cNvPr>
          <p:cNvSpPr/>
          <p:nvPr/>
        </p:nvSpPr>
        <p:spPr>
          <a:xfrm>
            <a:off x="16254314" y="36773816"/>
            <a:ext cx="13314362" cy="1209299"/>
          </a:xfrm>
          <a:prstGeom prst="rect">
            <a:avLst/>
          </a:prstGeom>
          <a:solidFill>
            <a:srgbClr val="204360"/>
          </a:solidFill>
          <a:ln>
            <a:solidFill>
              <a:srgbClr val="2043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AGRADECIMENTOS</a:t>
            </a:r>
            <a:endParaRPr lang="en-US" sz="28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636CA7-724E-2201-5F02-1471A255A32B}"/>
              </a:ext>
            </a:extLst>
          </p:cNvPr>
          <p:cNvSpPr txBox="1"/>
          <p:nvPr/>
        </p:nvSpPr>
        <p:spPr>
          <a:xfrm>
            <a:off x="18529922" y="24240689"/>
            <a:ext cx="1145851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dk1"/>
                </a:solidFill>
              </a:rPr>
              <a:t>Não houve efeito dos tratamentos na saúde dos animais (P&gt;0,05) </a:t>
            </a:r>
          </a:p>
          <a:p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ratamentos para diarreia</a:t>
            </a:r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ias com diarreia</a:t>
            </a:r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dade ao primeiro caso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ias com antibiótico.</a:t>
            </a:r>
            <a:r>
              <a:rPr lang="en-US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 descr="A red circle with a white x in it&#10;&#10;Description automatically generated">
            <a:extLst>
              <a:ext uri="{FF2B5EF4-FFF2-40B4-BE49-F238E27FC236}">
                <a16:creationId xmlns:a16="http://schemas.microsoft.com/office/drawing/2014/main" id="{379FC83F-CAE0-EA28-A479-73639CA2B0B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492101" y="25147408"/>
            <a:ext cx="1862672" cy="174152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44A0BDB-1983-C8F1-2880-80599229F1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488288" y="22012491"/>
            <a:ext cx="1702051" cy="228275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279EBB9-1656-1E4B-A515-903BBFDEEE92}"/>
              </a:ext>
            </a:extLst>
          </p:cNvPr>
          <p:cNvSpPr txBox="1"/>
          <p:nvPr/>
        </p:nvSpPr>
        <p:spPr>
          <a:xfrm>
            <a:off x="18311934" y="22668309"/>
            <a:ext cx="114585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dk1"/>
                </a:solidFill>
              </a:rPr>
              <a:t>A água purificada (LF) tendeu a diminuir o escore fecal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204D965-0E86-A4B5-0A91-22DDE72C6CB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231149" y="29649415"/>
            <a:ext cx="1702051" cy="228275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664850F-EE96-E9B2-AAB4-52C3B75F056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24304" y="30293476"/>
            <a:ext cx="1516114" cy="148485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2C69121-6714-78CC-9F8A-36D0098396B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04658" y="30000160"/>
            <a:ext cx="2287221" cy="208658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C8B5D41-300A-0FEE-7EAF-0EB81C34104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575222" y="29736433"/>
            <a:ext cx="2043756" cy="197938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8D589B5-8AF0-68A4-CB56-E8BBED3A8696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20828"/>
          <a:stretch/>
        </p:blipFill>
        <p:spPr>
          <a:xfrm>
            <a:off x="6831012" y="30206907"/>
            <a:ext cx="2043756" cy="156711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6403EEF-39A9-B072-1AE0-86A14EEEFAEB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0145" r="17383"/>
          <a:stretch/>
        </p:blipFill>
        <p:spPr>
          <a:xfrm>
            <a:off x="4047769" y="30295949"/>
            <a:ext cx="1098743" cy="1484854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D4DDF6DC-0992-BE9B-A1F8-244BD76E0821}"/>
              </a:ext>
            </a:extLst>
          </p:cNvPr>
          <p:cNvSpPr/>
          <p:nvPr/>
        </p:nvSpPr>
        <p:spPr>
          <a:xfrm>
            <a:off x="11214722" y="29679644"/>
            <a:ext cx="1069328" cy="110842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LF</a:t>
            </a:r>
          </a:p>
        </p:txBody>
      </p:sp>
      <p:pic>
        <p:nvPicPr>
          <p:cNvPr id="40" name="Picture 39" descr="A blue and white bag with a picture of a cow&#10;&#10;Description automatically generated">
            <a:extLst>
              <a:ext uri="{FF2B5EF4-FFF2-40B4-BE49-F238E27FC236}">
                <a16:creationId xmlns:a16="http://schemas.microsoft.com/office/drawing/2014/main" id="{A0465E2C-EC72-15BD-B861-FC2B3F8F980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399921" y="25460151"/>
            <a:ext cx="2066024" cy="2272626"/>
          </a:xfrm>
          <a:prstGeom prst="rect">
            <a:avLst/>
          </a:prstGeom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D9877F7F-FF8A-E57C-CEBB-CE749E02E8CB}"/>
              </a:ext>
            </a:extLst>
          </p:cNvPr>
          <p:cNvSpPr/>
          <p:nvPr/>
        </p:nvSpPr>
        <p:spPr>
          <a:xfrm>
            <a:off x="6522445" y="29682363"/>
            <a:ext cx="1089524" cy="11084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LC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06F8A70-B7D1-E24B-EA40-C6351C726D51}"/>
              </a:ext>
            </a:extLst>
          </p:cNvPr>
          <p:cNvSpPr/>
          <p:nvPr/>
        </p:nvSpPr>
        <p:spPr>
          <a:xfrm>
            <a:off x="1788645" y="29640146"/>
            <a:ext cx="1128592" cy="107151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MC</a:t>
            </a:r>
          </a:p>
        </p:txBody>
      </p:sp>
      <p:pic>
        <p:nvPicPr>
          <p:cNvPr id="43" name="Picture 42" descr="A blue arrow pointing to the right&#10;&#10;Description automatically generated">
            <a:extLst>
              <a:ext uri="{FF2B5EF4-FFF2-40B4-BE49-F238E27FC236}">
                <a16:creationId xmlns:a16="http://schemas.microsoft.com/office/drawing/2014/main" id="{38C3D56F-241B-A22A-1C8F-06FE41EEA458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9620"/>
          <a:stretch/>
        </p:blipFill>
        <p:spPr>
          <a:xfrm rot="15685491">
            <a:off x="7198876" y="28378063"/>
            <a:ext cx="1723334" cy="1282700"/>
          </a:xfrm>
          <a:prstGeom prst="rect">
            <a:avLst/>
          </a:prstGeom>
        </p:spPr>
      </p:pic>
      <p:pic>
        <p:nvPicPr>
          <p:cNvPr id="44" name="Picture 43" descr="A blue arrow pointing to the right&#10;&#10;Description automatically generated">
            <a:extLst>
              <a:ext uri="{FF2B5EF4-FFF2-40B4-BE49-F238E27FC236}">
                <a16:creationId xmlns:a16="http://schemas.microsoft.com/office/drawing/2014/main" id="{DE9A757E-04F7-660F-A896-D71E7F82B490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9620"/>
          <a:stretch/>
        </p:blipFill>
        <p:spPr>
          <a:xfrm rot="18580724">
            <a:off x="4482598" y="28005445"/>
            <a:ext cx="1997206" cy="1282700"/>
          </a:xfrm>
          <a:prstGeom prst="rect">
            <a:avLst/>
          </a:prstGeom>
        </p:spPr>
      </p:pic>
      <p:pic>
        <p:nvPicPr>
          <p:cNvPr id="46" name="Picture 45" descr="A blue arrow pointing to the right&#10;&#10;Description automatically generated">
            <a:extLst>
              <a:ext uri="{FF2B5EF4-FFF2-40B4-BE49-F238E27FC236}">
                <a16:creationId xmlns:a16="http://schemas.microsoft.com/office/drawing/2014/main" id="{443E6B8D-6864-9538-4FB2-BFEF437D772E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9620"/>
          <a:stretch/>
        </p:blipFill>
        <p:spPr>
          <a:xfrm rot="10301317" flipH="1" flipV="1">
            <a:off x="9729707" y="26023068"/>
            <a:ext cx="1529685" cy="855392"/>
          </a:xfrm>
          <a:prstGeom prst="rect">
            <a:avLst/>
          </a:prstGeom>
        </p:spPr>
      </p:pic>
      <p:pic>
        <p:nvPicPr>
          <p:cNvPr id="47" name="Picture 46" descr="A blue arrow pointing to the right&#10;&#10;Description automatically generated">
            <a:extLst>
              <a:ext uri="{FF2B5EF4-FFF2-40B4-BE49-F238E27FC236}">
                <a16:creationId xmlns:a16="http://schemas.microsoft.com/office/drawing/2014/main" id="{600C86E1-0CC0-337A-28D2-771D24797D42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7428" t="11253" b="18527"/>
          <a:stretch/>
        </p:blipFill>
        <p:spPr>
          <a:xfrm rot="14343322" flipV="1">
            <a:off x="9486618" y="28080487"/>
            <a:ext cx="2045671" cy="966115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36263012-2DE8-96ED-C874-36C0FB6A6D0E}"/>
              </a:ext>
            </a:extLst>
          </p:cNvPr>
          <p:cNvSpPr txBox="1"/>
          <p:nvPr/>
        </p:nvSpPr>
        <p:spPr>
          <a:xfrm>
            <a:off x="1540997" y="32756293"/>
            <a:ext cx="595913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/>
              <a:t>Até 7ª semana</a:t>
            </a:r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14% Sólidos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6L/ dia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Ração peletizada</a:t>
            </a:r>
          </a:p>
          <a:p>
            <a:endParaRPr lang="en-US" sz="3600" dirty="0"/>
          </a:p>
          <a:p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D316ED0-CEFC-26BC-A272-00CEA958CCE5}"/>
              </a:ext>
            </a:extLst>
          </p:cNvPr>
          <p:cNvSpPr txBox="1"/>
          <p:nvPr/>
        </p:nvSpPr>
        <p:spPr>
          <a:xfrm>
            <a:off x="7817042" y="32846885"/>
            <a:ext cx="756920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Após 7ª semana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Desaleitamento gradual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Feno picado </a:t>
            </a:r>
            <a:r>
              <a:rPr lang="en-US" sz="3200" i="1" dirty="0"/>
              <a:t>ad libitum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Ração peletizada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Fim das observações (10ª semana)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i="1" dirty="0"/>
          </a:p>
          <a:p>
            <a:endParaRPr lang="en-US" dirty="0"/>
          </a:p>
        </p:txBody>
      </p:sp>
      <p:pic>
        <p:nvPicPr>
          <p:cNvPr id="53" name="Picture 52" descr="A blue arrow pointing to the right&#10;&#10;Description automatically generated">
            <a:extLst>
              <a:ext uri="{FF2B5EF4-FFF2-40B4-BE49-F238E27FC236}">
                <a16:creationId xmlns:a16="http://schemas.microsoft.com/office/drawing/2014/main" id="{43686EB9-1B0C-A70A-1C01-E4C14333031E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9620" t="18801" r="4555" b="8819"/>
          <a:stretch/>
        </p:blipFill>
        <p:spPr>
          <a:xfrm rot="11602934" flipV="1">
            <a:off x="5899426" y="33568857"/>
            <a:ext cx="1360369" cy="575034"/>
          </a:xfrm>
          <a:prstGeom prst="snip2SameRect">
            <a:avLst>
              <a:gd name="adj1" fmla="val 25422"/>
              <a:gd name="adj2" fmla="val 0"/>
            </a:avLst>
          </a:prstGeom>
        </p:spPr>
      </p:pic>
      <p:pic>
        <p:nvPicPr>
          <p:cNvPr id="50" name="Picture 49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BACF223A-EC0B-65FD-0DC0-679BD9B22F13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6779" t="10468" r="868" b="1769"/>
          <a:stretch/>
        </p:blipFill>
        <p:spPr>
          <a:xfrm>
            <a:off x="16451262" y="14915908"/>
            <a:ext cx="12937806" cy="6863730"/>
          </a:xfrm>
          <a:prstGeom prst="rect">
            <a:avLst/>
          </a:prstGeom>
        </p:spPr>
      </p:pic>
      <p:pic>
        <p:nvPicPr>
          <p:cNvPr id="24" name="Picture 2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67A34659-7EBC-382E-E25B-44102A69A92F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3075" t="3134" r="3572" b="2269"/>
          <a:stretch/>
        </p:blipFill>
        <p:spPr>
          <a:xfrm>
            <a:off x="11605622" y="36884505"/>
            <a:ext cx="2321542" cy="2376021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343B8C3F-BFBF-7553-D3E1-D18FB2B75E4F}"/>
              </a:ext>
            </a:extLst>
          </p:cNvPr>
          <p:cNvSpPr txBox="1"/>
          <p:nvPr/>
        </p:nvSpPr>
        <p:spPr>
          <a:xfrm>
            <a:off x="19630104" y="14231189"/>
            <a:ext cx="1145851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dk1"/>
                </a:solidFill>
              </a:rPr>
              <a:t>Escore Fecal entre os tratamentos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EE57CC-C0BE-5AE3-5712-1E9296D53B2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9805312" y="4899000"/>
            <a:ext cx="20955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644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9108</TotalTime>
  <Words>365</Words>
  <Application>Microsoft Macintosh PowerPoint</Application>
  <PresentationFormat>Custom</PresentationFormat>
  <Paragraphs>81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HERBERT_SOUSA</dc:creator>
  <cp:lastModifiedBy>antonio carlos carvalho</cp:lastModifiedBy>
  <cp:revision>23</cp:revision>
  <dcterms:created xsi:type="dcterms:W3CDTF">2008-08-28T23:11:57Z</dcterms:created>
  <dcterms:modified xsi:type="dcterms:W3CDTF">2024-03-22T17:31:04Z</dcterms:modified>
</cp:coreProperties>
</file>