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8" d="100"/>
          <a:sy n="28" d="100"/>
        </p:scale>
        <p:origin x="30" y="-30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7086319"/>
            <a:ext cx="28803600" cy="15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buClr>
                <a:schemeClr val="dk1"/>
              </a:buClr>
              <a:buSzPts val="4000"/>
            </a:pPr>
            <a:r>
              <a:rPr lang="pt-BR" sz="4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USO DA TERMOGRAFIA INFRAVERMELHA NA AVALIAÇÃO DA TEMPERATURA OCULAR DE BOVINOS NO CURRAL PRÉ-ABATE</a:t>
            </a:r>
            <a:endParaRPr lang="pt-BR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lang="en-US"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8932920"/>
            <a:ext cx="28803600" cy="15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Arthur Barroso Barbosa, André Guimarães Maciel, Bruno Moura Monteiro, </a:t>
            </a:r>
            <a:r>
              <a:rPr lang="en-US" sz="320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Leticia </a:t>
            </a:r>
            <a:r>
              <a:rPr lang="en-US" sz="320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Beserra</a:t>
            </a:r>
            <a:r>
              <a:rPr lang="en-US" sz="320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Argoll</a:t>
            </a:r>
            <a:r>
              <a:rPr lang="en-US" sz="3200" dirty="0">
                <a:solidFill>
                  <a:schemeClr val="dk1"/>
                </a:solidFill>
              </a:rPr>
              <a:t>o,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Manoel Damasceno Soares Neto, Rinaldo Batista Viana </a:t>
            </a:r>
            <a:r>
              <a:rPr lang="en-US" sz="3200" dirty="0">
                <a:solidFill>
                  <a:schemeClr val="dk1"/>
                </a:solidFill>
              </a:rPr>
              <a:t>e </a:t>
            </a:r>
            <a:r>
              <a:rPr lang="en-US" sz="3200" dirty="0" err="1">
                <a:solidFill>
                  <a:schemeClr val="dk1"/>
                </a:solidFill>
              </a:rPr>
              <a:t>Thayane</a:t>
            </a:r>
            <a:r>
              <a:rPr lang="en-US" sz="3200" dirty="0">
                <a:solidFill>
                  <a:schemeClr val="dk1"/>
                </a:solidFill>
              </a:rPr>
              <a:t> Silva </a:t>
            </a:r>
            <a:r>
              <a:rPr lang="en-US" sz="3200" dirty="0" err="1">
                <a:solidFill>
                  <a:schemeClr val="dk1"/>
                </a:solidFill>
              </a:rPr>
              <a:t>Maciel</a:t>
            </a:r>
            <a:r>
              <a:rPr lang="en-US" sz="32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3144500"/>
            <a:ext cx="13314362" cy="1898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endParaRPr lang="pt-BR" sz="32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Os atuais métodos para aferir temperatura corporal de bovinos, como aferição por via retal, são muitas vezes considerados invasivos de forma a causar estresse aos animais, condições que impactam diretamente ao bem-estar e na qualidade da carne. Estudos relacionados a termografia infravermelha (TI) apontaram esse método como eficaz para a minimização nos níveis de estresse em diversas espécies, essa técnica não necessita que o animal seja contido ou sedado. Além disso, é uma ferramenta útil, pois é capaz de indicar quando os animais estão sob efeito do estresse térmico,</a:t>
            </a:r>
            <a:r>
              <a:rPr lang="pt-BR" sz="3200" b="1" kern="0" dirty="0">
                <a:effectLst/>
                <a:latin typeface="+mn-lt"/>
                <a:ea typeface="Calibri" panose="020F0502020204030204" pitchFamily="34" charset="0"/>
              </a:rPr>
              <a:t> também tendo a usabilidade para identificar possíveis enfermidades em bovinos, como lesões, inflamações e infecções.</a:t>
            </a:r>
            <a:endParaRPr lang="en-US" sz="3200" b="1" dirty="0">
              <a:solidFill>
                <a:schemeClr val="dk1"/>
              </a:solidFill>
              <a:latin typeface="+mn-l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dirty="0">
                <a:solidFill>
                  <a:schemeClr val="tx1"/>
                </a:solidFill>
              </a:rPr>
              <a:t>OBJETIVO</a:t>
            </a:r>
            <a:r>
              <a:rPr lang="en-US" sz="3600" b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600" b="1" dirty="0">
              <a:effectLst/>
              <a:latin typeface="+mj-lt"/>
              <a:ea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 dirty="0">
                <a:effectLst/>
                <a:latin typeface="+mn-lt"/>
                <a:ea typeface="Arial" panose="020B0604020202020204" pitchFamily="34" charset="0"/>
              </a:rPr>
              <a:t>O objetivo deste estudo é analisar o uso da termografia ocular como uma ferramenta de avaliação do bem-estar em bovinos no pré-abate, visando o aprimoramento das práticas de manejo que antecedem ao abate. </a:t>
            </a:r>
            <a:endParaRPr sz="3200" b="1" i="1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lang="pt-BR" sz="3200" b="1" kern="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198850" y="13317537"/>
            <a:ext cx="13314300" cy="244212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2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200" b="1" dirty="0">
                <a:effectLst/>
                <a:latin typeface="+mn-lt"/>
                <a:ea typeface="Times New Roman" panose="02020603050405020304" pitchFamily="18" charset="0"/>
              </a:rPr>
              <a:t>Os resultados revelaram que houve diferença estatística entre os lotes avaliados, notavelmente o Lote2 que se destacou ao exibir uma temperatura distinta entre os demais Lotes. </a:t>
            </a:r>
            <a:r>
              <a:rPr lang="pt-BR" sz="3200" b="1" dirty="0">
                <a:latin typeface="+mn-lt"/>
                <a:ea typeface="Times New Roman" panose="02020603050405020304" pitchFamily="18" charset="0"/>
              </a:rPr>
              <a:t>S</a:t>
            </a:r>
            <a:r>
              <a:rPr lang="pt-BR" sz="3200" b="1" dirty="0">
                <a:effectLst/>
                <a:latin typeface="+mn-lt"/>
                <a:ea typeface="Times New Roman" panose="02020603050405020304" pitchFamily="18" charset="0"/>
              </a:rPr>
              <a:t>ugerindo desta forma que estes animais apresentaram algum grau de estresse. </a:t>
            </a:r>
            <a:endParaRPr lang="en-US" sz="3200" b="1" dirty="0">
              <a:solidFill>
                <a:schemeClr val="dk1"/>
              </a:solidFill>
              <a:latin typeface="+mn-l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200" b="1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>
                <a:latin typeface="+mn-lt"/>
                <a:ea typeface="Times New Roman" panose="02020603050405020304" pitchFamily="18" charset="0"/>
              </a:rPr>
              <a:t>O</a:t>
            </a:r>
            <a:r>
              <a:rPr lang="pt-BR" sz="3200" b="1" dirty="0">
                <a:effectLst/>
                <a:latin typeface="+mn-lt"/>
                <a:ea typeface="Times New Roman" panose="02020603050405020304" pitchFamily="18" charset="0"/>
              </a:rPr>
              <a:t> laser pode ser utilizado como indicador, mas a temperatura é influenciada por vários fatores, tornando-se essencial adoção de medidas adequadas para minimizar os impactos negativos do estresse térmico, principalmente durante o transporte, descanso e manuseio prévio ao abate.</a:t>
            </a:r>
            <a:endParaRPr lang="en-US" sz="3200" b="1" dirty="0">
              <a:latin typeface="+mn-l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0646090"/>
            <a:ext cx="28551187" cy="139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 rtl="0" fontAlgn="base"/>
            <a:r>
              <a:rPr lang="pt-BR" sz="2800" b="0" i="0" u="none" strike="noStrike" dirty="0">
                <a:solidFill>
                  <a:srgbClr val="181717"/>
                </a:solidFill>
                <a:effectLst/>
                <a:latin typeface="+mn-lt"/>
              </a:rPr>
              <a:t>Gaia - </a:t>
            </a:r>
            <a:r>
              <a:rPr lang="pt-BR" sz="2800" b="0" i="0" u="none" strike="noStrike" dirty="0" err="1">
                <a:solidFill>
                  <a:srgbClr val="181717"/>
                </a:solidFill>
                <a:effectLst/>
                <a:latin typeface="+mn-lt"/>
              </a:rPr>
              <a:t>Livestock</a:t>
            </a:r>
            <a:r>
              <a:rPr lang="pt-BR" sz="2800" b="0" i="0" u="none" strike="noStrike" dirty="0">
                <a:solidFill>
                  <a:srgbClr val="181717"/>
                </a:solidFill>
                <a:effectLst/>
                <a:latin typeface="+mn-lt"/>
              </a:rPr>
              <a:t> Health </a:t>
            </a:r>
            <a:r>
              <a:rPr lang="pt-BR" sz="2800" b="0" i="0" u="none" strike="noStrike" dirty="0" err="1">
                <a:solidFill>
                  <a:srgbClr val="181717"/>
                </a:solidFill>
                <a:effectLst/>
                <a:latin typeface="+mn-lt"/>
              </a:rPr>
              <a:t>and</a:t>
            </a:r>
            <a:r>
              <a:rPr lang="pt-BR" sz="2800" b="0" i="0" u="none" strike="noStrike" dirty="0">
                <a:solidFill>
                  <a:srgbClr val="181717"/>
                </a:solidFill>
                <a:effectLst/>
                <a:latin typeface="+mn-lt"/>
              </a:rPr>
              <a:t> </a:t>
            </a:r>
            <a:r>
              <a:rPr lang="pt-BR" sz="2800" b="0" i="0" u="none" strike="noStrike" dirty="0" err="1">
                <a:solidFill>
                  <a:srgbClr val="181717"/>
                </a:solidFill>
                <a:effectLst/>
                <a:latin typeface="+mn-lt"/>
              </a:rPr>
              <a:t>Reproduction</a:t>
            </a:r>
            <a:r>
              <a:rPr lang="pt-BR" sz="2800" b="0" i="0" u="none" strike="noStrike" dirty="0">
                <a:solidFill>
                  <a:srgbClr val="181717"/>
                </a:solidFill>
                <a:effectLst/>
                <a:latin typeface="+mn-lt"/>
              </a:rPr>
              <a:t> </a:t>
            </a:r>
            <a:r>
              <a:rPr lang="pt-BR" sz="2800" b="0" i="0" u="none" strike="noStrike" dirty="0" err="1">
                <a:solidFill>
                  <a:srgbClr val="181717"/>
                </a:solidFill>
                <a:effectLst/>
                <a:latin typeface="+mn-lt"/>
              </a:rPr>
              <a:t>Research</a:t>
            </a:r>
            <a:r>
              <a:rPr lang="pt-BR" sz="2800" b="0" i="0" u="none" strike="noStrike" dirty="0">
                <a:solidFill>
                  <a:srgbClr val="181717"/>
                </a:solidFill>
                <a:effectLst/>
                <a:latin typeface="+mn-lt"/>
              </a:rPr>
              <a:t> </a:t>
            </a:r>
            <a:r>
              <a:rPr lang="pt-BR" sz="2800" b="0" i="0" u="none" strike="noStrike" dirty="0" err="1">
                <a:solidFill>
                  <a:srgbClr val="181717"/>
                </a:solidFill>
                <a:effectLst/>
                <a:latin typeface="+mn-lt"/>
              </a:rPr>
              <a:t>Group</a:t>
            </a:r>
            <a:r>
              <a:rPr lang="pt-BR" sz="2800" b="0" i="0" u="none" strike="noStrike" dirty="0">
                <a:solidFill>
                  <a:srgbClr val="181717"/>
                </a:solidFill>
                <a:effectLst/>
                <a:latin typeface="+mn-lt"/>
              </a:rPr>
              <a:t>, Universidade Federal Rural da Amazônia, Pará, Brasil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ctr" rtl="0" fontAlgn="base"/>
            <a:r>
              <a:rPr lang="pt-BR" sz="2800" b="0" i="0" u="none" strike="noStrike" dirty="0">
                <a:solidFill>
                  <a:srgbClr val="181717"/>
                </a:solidFill>
                <a:effectLst/>
                <a:latin typeface="+mn-lt"/>
              </a:rPr>
              <a:t>*autor para correspondência: </a:t>
            </a:r>
            <a:r>
              <a:rPr lang="pt-BR" sz="2800" u="none" strike="noStrike" dirty="0">
                <a:solidFill>
                  <a:srgbClr val="0563C1"/>
                </a:solidFill>
                <a:latin typeface="+mn-lt"/>
              </a:rPr>
              <a:t>Leticiaba2018@outlook.com</a:t>
            </a:r>
            <a:endParaRPr lang="pt-BR" sz="28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BR" sz="28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1901D4A-880D-F440-5737-BCB081556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8055" y="35847408"/>
            <a:ext cx="4903562" cy="471354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825A288-AABE-8DB3-E5D1-B3790FAF4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7D56E1-AF72-1B8D-F9F2-6456D4C44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050" y="31082170"/>
            <a:ext cx="9530477" cy="953047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D6622C9-50BA-62EB-4CD0-D462F3A392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8055" y="14634419"/>
            <a:ext cx="14655007" cy="876590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11B5543-AEF3-E43C-2340-A8549392E9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40" y="36648585"/>
            <a:ext cx="5288384" cy="55095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643848-CF9D-FC65-C095-0DD8F352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17" y="36842684"/>
            <a:ext cx="4858375" cy="33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proAmazon | Belém PA">
            <a:extLst>
              <a:ext uri="{FF2B5EF4-FFF2-40B4-BE49-F238E27FC236}">
                <a16:creationId xmlns:a16="http://schemas.microsoft.com/office/drawing/2014/main" id="{FCE81424-3ED5-A71D-EC57-0A21521C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233" y="37894101"/>
            <a:ext cx="4903563" cy="25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320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Pv Pantoja</cp:lastModifiedBy>
  <cp:revision>28</cp:revision>
  <dcterms:created xsi:type="dcterms:W3CDTF">2008-08-28T23:11:57Z</dcterms:created>
  <dcterms:modified xsi:type="dcterms:W3CDTF">2024-03-22T22:28:15Z</dcterms:modified>
</cp:coreProperties>
</file>