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2399288" cy="43200638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607">
          <p15:clr>
            <a:srgbClr val="000000"/>
          </p15:clr>
        </p15:guide>
        <p15:guide id="2" pos="10205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" roundtripDataSignature="AMtx7mgOMMVZoBJzeIIHWQwad0wGGNHw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0" d="100"/>
          <a:sy n="30" d="100"/>
        </p:scale>
        <p:origin x="42" y="-5052"/>
      </p:cViewPr>
      <p:guideLst>
        <p:guide orient="horz" pos="13607"/>
        <p:guide pos="102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customschemas.google.com/relationships/presentationmetadata" Target="metadata"/><Relationship Id="rId4" Type="http://schemas.openxmlformats.org/officeDocument/2006/relationships/font" Target="fonts/font1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376956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07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2227262" y="2300287"/>
            <a:ext cx="27944762" cy="835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2227451" y="11500170"/>
            <a:ext cx="13769697" cy="2741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body" idx="2"/>
          </p:nvPr>
        </p:nvSpPr>
        <p:spPr>
          <a:xfrm>
            <a:off x="16402140" y="11500170"/>
            <a:ext cx="13769697" cy="2741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2227262" y="2300287"/>
            <a:ext cx="27944762" cy="835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>
            <a:off x="2227262" y="11499850"/>
            <a:ext cx="27944762" cy="27411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ctrTitle"/>
          </p:nvPr>
        </p:nvSpPr>
        <p:spPr>
          <a:xfrm>
            <a:off x="4049911" y="7070108"/>
            <a:ext cx="24299466" cy="15040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944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sz="6378"/>
            </a:lvl1pPr>
            <a:lvl2pPr lvl="1" algn="ctr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5315"/>
              <a:buNone/>
              <a:defRPr sz="5315"/>
            </a:lvl2pPr>
            <a:lvl3pPr lvl="2" algn="ctr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783"/>
              <a:buNone/>
              <a:defRPr sz="4783"/>
            </a:lvl3pPr>
            <a:lvl4pPr lvl="3" algn="ctr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4pPr>
            <a:lvl5pPr lvl="4" algn="ctr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5pPr>
            <a:lvl6pPr lvl="5" algn="ctr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6pPr>
            <a:lvl7pPr lvl="6" algn="ctr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7pPr>
            <a:lvl8pPr lvl="7" algn="ctr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8pPr>
            <a:lvl9pPr lvl="8" algn="ctr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 rot="5400000">
            <a:off x="8373517" y="17112258"/>
            <a:ext cx="36610544" cy="6986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 rot="5400000">
            <a:off x="-5801172" y="10328657"/>
            <a:ext cx="36610544" cy="20553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2227262" y="2300287"/>
            <a:ext cx="27944762" cy="835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 rot="5400000">
            <a:off x="2493962" y="11233150"/>
            <a:ext cx="27411362" cy="27944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2231672" y="2880042"/>
            <a:ext cx="10449613" cy="10080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4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>
            <a:spLocks noGrp="1"/>
          </p:cNvSpPr>
          <p:nvPr>
            <p:ph type="pic" idx="2"/>
          </p:nvPr>
        </p:nvSpPr>
        <p:spPr>
          <a:xfrm>
            <a:off x="13773917" y="6220095"/>
            <a:ext cx="16402140" cy="30700453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2231672" y="12960191"/>
            <a:ext cx="10449613" cy="24010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1pPr>
            <a:lvl2pPr marL="914400" lvl="1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3720"/>
              <a:buNone/>
              <a:defRPr sz="3720"/>
            </a:lvl2pPr>
            <a:lvl3pPr marL="1371600" lvl="2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3189"/>
              <a:buNone/>
              <a:defRPr sz="3189"/>
            </a:lvl3pPr>
            <a:lvl4pPr marL="1828800" lvl="3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4pPr>
            <a:lvl5pPr marL="2286000" lvl="4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5pPr>
            <a:lvl6pPr marL="2743200" lvl="5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6pPr>
            <a:lvl7pPr marL="3200400" lvl="6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7pPr>
            <a:lvl8pPr marL="3657600" lvl="7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8pPr>
            <a:lvl9pPr marL="4114800" lvl="8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2231672" y="2880042"/>
            <a:ext cx="10449613" cy="10080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4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13773917" y="6220095"/>
            <a:ext cx="16402140" cy="30700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768604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8504"/>
              <a:buChar char="•"/>
              <a:defRPr sz="8504"/>
            </a:lvl1pPr>
            <a:lvl2pPr marL="914400" lvl="1" indent="-701103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7441"/>
              <a:buChar char="•"/>
              <a:defRPr sz="7441"/>
            </a:lvl2pPr>
            <a:lvl3pPr marL="1371600" lvl="2" indent="-633603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6378"/>
              <a:buChar char="•"/>
              <a:defRPr sz="6378"/>
            </a:lvl3pPr>
            <a:lvl4pPr marL="1828800" lvl="3" indent="-566102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4pPr>
            <a:lvl5pPr marL="2286000" lvl="4" indent="-566102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5pPr>
            <a:lvl6pPr marL="2743200" lvl="5" indent="-566102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6pPr>
            <a:lvl7pPr marL="3200400" lvl="6" indent="-566102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7pPr>
            <a:lvl8pPr marL="3657600" lvl="7" indent="-566102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8pPr>
            <a:lvl9pPr marL="4114800" lvl="8" indent="-566102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2231672" y="12960191"/>
            <a:ext cx="10449613" cy="24010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1pPr>
            <a:lvl2pPr marL="914400" lvl="1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3720"/>
              <a:buNone/>
              <a:defRPr sz="3720"/>
            </a:lvl2pPr>
            <a:lvl3pPr marL="1371600" lvl="2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3189"/>
              <a:buNone/>
              <a:defRPr sz="3189"/>
            </a:lvl3pPr>
            <a:lvl4pPr marL="1828800" lvl="3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4pPr>
            <a:lvl5pPr marL="2286000" lvl="4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5pPr>
            <a:lvl6pPr marL="2743200" lvl="5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6pPr>
            <a:lvl7pPr marL="3200400" lvl="6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7pPr>
            <a:lvl8pPr marL="3657600" lvl="7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8pPr>
            <a:lvl9pPr marL="4114800" lvl="8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2227262" y="2300287"/>
            <a:ext cx="27944762" cy="835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2231671" y="2300037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2231672" y="10590160"/>
            <a:ext cx="13706416" cy="5190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sz="6378" b="1"/>
            </a:lvl1pPr>
            <a:lvl2pPr marL="914400" lvl="1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5315"/>
              <a:buNone/>
              <a:defRPr sz="5315" b="1"/>
            </a:lvl2pPr>
            <a:lvl3pPr marL="1371600" lvl="2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783"/>
              <a:buNone/>
              <a:defRPr sz="4783" b="1"/>
            </a:lvl3pPr>
            <a:lvl4pPr marL="1828800" lvl="3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4pPr>
            <a:lvl5pPr marL="2286000" lvl="4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5pPr>
            <a:lvl6pPr marL="2743200" lvl="5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6pPr>
            <a:lvl7pPr marL="3200400" lvl="6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7pPr>
            <a:lvl8pPr marL="3657600" lvl="7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8pPr>
            <a:lvl9pPr marL="4114800" lvl="8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2"/>
          </p:nvPr>
        </p:nvSpPr>
        <p:spPr>
          <a:xfrm>
            <a:off x="2231672" y="15780233"/>
            <a:ext cx="13706416" cy="23210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3"/>
          </p:nvPr>
        </p:nvSpPr>
        <p:spPr>
          <a:xfrm>
            <a:off x="16402140" y="10590160"/>
            <a:ext cx="13773917" cy="5190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sz="6378" b="1"/>
            </a:lvl1pPr>
            <a:lvl2pPr marL="914400" lvl="1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5315"/>
              <a:buNone/>
              <a:defRPr sz="5315" b="1"/>
            </a:lvl2pPr>
            <a:lvl3pPr marL="1371600" lvl="2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783"/>
              <a:buNone/>
              <a:defRPr sz="4783" b="1"/>
            </a:lvl3pPr>
            <a:lvl4pPr marL="1828800" lvl="3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4pPr>
            <a:lvl5pPr marL="2286000" lvl="4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5pPr>
            <a:lvl6pPr marL="2743200" lvl="5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6pPr>
            <a:lvl7pPr marL="3200400" lvl="6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7pPr>
            <a:lvl8pPr marL="3657600" lvl="7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8pPr>
            <a:lvl9pPr marL="4114800" lvl="8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body" idx="4"/>
          </p:nvPr>
        </p:nvSpPr>
        <p:spPr>
          <a:xfrm>
            <a:off x="16402140" y="15780233"/>
            <a:ext cx="13773917" cy="23210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>
            <a:spLocks noGrp="1"/>
          </p:cNvSpPr>
          <p:nvPr>
            <p:ph type="title"/>
          </p:nvPr>
        </p:nvSpPr>
        <p:spPr>
          <a:xfrm>
            <a:off x="2210576" y="10770165"/>
            <a:ext cx="27944386" cy="1797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944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2210576" y="28910433"/>
            <a:ext cx="27944386" cy="9450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rgbClr val="888888"/>
              </a:buClr>
              <a:buSzPts val="6378"/>
              <a:buNone/>
              <a:defRPr sz="6378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rgbClr val="888888"/>
              </a:buClr>
              <a:buSzPts val="5315"/>
              <a:buNone/>
              <a:defRPr sz="5315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rgbClr val="888888"/>
              </a:buClr>
              <a:buSzPts val="4783"/>
              <a:buNone/>
              <a:defRPr sz="4783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2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2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2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2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2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2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2227262" y="2300287"/>
            <a:ext cx="27944762" cy="835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2227262" y="11499850"/>
            <a:ext cx="27944762" cy="27411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698500" algn="l" rtl="0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7400"/>
              <a:buFont typeface="Arial"/>
              <a:buChar char="•"/>
              <a:defRPr sz="7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628650" algn="l" rtl="0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Char char="•"/>
              <a:defRPr sz="6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65150" algn="l" rtl="0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sz="5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27050" algn="l" rtl="0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27050" algn="l" rtl="0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32320" algn="l" rtl="0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783"/>
              <a:buFont typeface="Arial"/>
              <a:buChar char="•"/>
              <a:defRPr sz="47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2320" algn="l" rtl="0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783"/>
              <a:buFont typeface="Arial"/>
              <a:buChar char="•"/>
              <a:defRPr sz="47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2320" algn="l" rtl="0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783"/>
              <a:buFont typeface="Arial"/>
              <a:buChar char="•"/>
              <a:defRPr sz="47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2320" algn="l" rtl="0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783"/>
              <a:buFont typeface="Arial"/>
              <a:buChar char="•"/>
              <a:defRPr sz="47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"/>
          <p:cNvSpPr txBox="1"/>
          <p:nvPr/>
        </p:nvSpPr>
        <p:spPr>
          <a:xfrm>
            <a:off x="2049462" y="7181192"/>
            <a:ext cx="28803600" cy="1337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850" tIns="52925" rIns="105850" bIns="5292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1" dirty="0" smtClean="0">
                <a:solidFill>
                  <a:schemeClr val="dk1"/>
                </a:solidFill>
              </a:rPr>
              <a:t>PERIODONTITE POR FRATURA DENTÁRIA ASSOCIADA A ANEMIA CRÔNICA POR </a:t>
            </a:r>
            <a:r>
              <a:rPr lang="en-US" sz="4000" b="1" i="1" dirty="0" err="1" smtClean="0">
                <a:solidFill>
                  <a:schemeClr val="dk1"/>
                </a:solidFill>
              </a:rPr>
              <a:t>Anaplasma</a:t>
            </a:r>
            <a:r>
              <a:rPr lang="en-US" sz="4000" b="1" dirty="0" smtClean="0">
                <a:solidFill>
                  <a:schemeClr val="dk1"/>
                </a:solidFill>
              </a:rPr>
              <a:t> EM CARNEIRO: RELATO DE CASO</a:t>
            </a:r>
            <a:endParaRPr dirty="0"/>
          </a:p>
        </p:txBody>
      </p:sp>
      <p:sp>
        <p:nvSpPr>
          <p:cNvPr id="88" name="Google Shape;88;p1"/>
          <p:cNvSpPr txBox="1"/>
          <p:nvPr/>
        </p:nvSpPr>
        <p:spPr>
          <a:xfrm>
            <a:off x="1797050" y="8932920"/>
            <a:ext cx="28803600" cy="158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850" tIns="52925" rIns="105850" bIns="52925" anchor="ctr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u="sng" dirty="0" smtClean="0">
                <a:solidFill>
                  <a:schemeClr val="dk1"/>
                </a:solidFill>
              </a:rPr>
              <a:t>Marcela Leonor de </a:t>
            </a:r>
            <a:r>
              <a:rPr lang="en-US" sz="3200" u="sng" dirty="0" err="1" smtClean="0">
                <a:solidFill>
                  <a:schemeClr val="dk1"/>
                </a:solidFill>
              </a:rPr>
              <a:t>Carvalho</a:t>
            </a:r>
            <a:r>
              <a:rPr lang="en-US" sz="3200" u="sng" dirty="0" smtClean="0">
                <a:solidFill>
                  <a:schemeClr val="dk1"/>
                </a:solidFill>
              </a:rPr>
              <a:t> Nogueira</a:t>
            </a:r>
            <a:r>
              <a:rPr lang="en-US" sz="3200" baseline="30000" dirty="0" smtClean="0">
                <a:solidFill>
                  <a:schemeClr val="dk1"/>
                </a:solidFill>
              </a:rPr>
              <a:t>1</a:t>
            </a:r>
            <a:r>
              <a:rPr lang="en-US" sz="3200" dirty="0" smtClean="0">
                <a:solidFill>
                  <a:schemeClr val="dk1"/>
                </a:solidFill>
              </a:rPr>
              <a:t> , Gabriel Lopes Gomes</a:t>
            </a:r>
            <a:r>
              <a:rPr lang="en-US" sz="3200" baseline="30000" dirty="0" smtClean="0">
                <a:solidFill>
                  <a:schemeClr val="dk1"/>
                </a:solidFill>
              </a:rPr>
              <a:t>1</a:t>
            </a:r>
            <a:r>
              <a:rPr lang="en-US" sz="3200" dirty="0" smtClean="0">
                <a:solidFill>
                  <a:schemeClr val="dk1"/>
                </a:solidFill>
              </a:rPr>
              <a:t> , Ana Paula Lopes Marques</a:t>
            </a:r>
            <a:r>
              <a:rPr lang="en-US" sz="3200" baseline="30000" dirty="0" smtClean="0">
                <a:solidFill>
                  <a:schemeClr val="dk1"/>
                </a:solidFill>
              </a:rPr>
              <a:t>1</a:t>
            </a:r>
            <a:r>
              <a:rPr lang="en-US" sz="3200" dirty="0" smtClean="0">
                <a:solidFill>
                  <a:schemeClr val="dk1"/>
                </a:solidFill>
              </a:rPr>
              <a:t> , Louise </a:t>
            </a:r>
            <a:r>
              <a:rPr lang="en-US" sz="3200" dirty="0" err="1" smtClean="0">
                <a:solidFill>
                  <a:schemeClr val="dk1"/>
                </a:solidFill>
              </a:rPr>
              <a:t>Cristine</a:t>
            </a:r>
            <a:r>
              <a:rPr lang="en-US" sz="3200" dirty="0" smtClean="0">
                <a:solidFill>
                  <a:schemeClr val="dk1"/>
                </a:solidFill>
              </a:rPr>
              <a:t> </a:t>
            </a:r>
            <a:r>
              <a:rPr lang="en-US" sz="3200" dirty="0" err="1" smtClean="0">
                <a:solidFill>
                  <a:schemeClr val="dk1"/>
                </a:solidFill>
              </a:rPr>
              <a:t>Carneiro</a:t>
            </a:r>
            <a:r>
              <a:rPr lang="en-US" sz="3200" dirty="0" smtClean="0">
                <a:solidFill>
                  <a:schemeClr val="dk1"/>
                </a:solidFill>
              </a:rPr>
              <a:t> de Almeida</a:t>
            </a:r>
            <a:r>
              <a:rPr lang="en-US" sz="3200" baseline="30000" dirty="0" smtClean="0">
                <a:solidFill>
                  <a:schemeClr val="dk1"/>
                </a:solidFill>
              </a:rPr>
              <a:t>1</a:t>
            </a:r>
            <a:r>
              <a:rPr lang="en-US" sz="3200" dirty="0" smtClean="0">
                <a:solidFill>
                  <a:schemeClr val="dk1"/>
                </a:solidFill>
              </a:rPr>
              <a:t> , Bruno </a:t>
            </a:r>
            <a:r>
              <a:rPr lang="en-US" sz="3200" dirty="0" err="1" smtClean="0">
                <a:solidFill>
                  <a:schemeClr val="dk1"/>
                </a:solidFill>
              </a:rPr>
              <a:t>Gonçalves</a:t>
            </a:r>
            <a:r>
              <a:rPr lang="en-US" sz="3200" dirty="0" smtClean="0">
                <a:solidFill>
                  <a:schemeClr val="dk1"/>
                </a:solidFill>
              </a:rPr>
              <a:t> de Souza</a:t>
            </a:r>
            <a:r>
              <a:rPr lang="en-US" sz="3200" baseline="30000" dirty="0" smtClean="0">
                <a:solidFill>
                  <a:schemeClr val="dk1"/>
                </a:solidFill>
              </a:rPr>
              <a:t>1</a:t>
            </a:r>
            <a:r>
              <a:rPr lang="en-US" sz="3200" dirty="0" smtClean="0">
                <a:solidFill>
                  <a:schemeClr val="dk1"/>
                </a:solidFill>
              </a:rPr>
              <a:t>, Julia </a:t>
            </a:r>
            <a:r>
              <a:rPr lang="en-US" sz="3200" dirty="0" err="1" smtClean="0">
                <a:solidFill>
                  <a:schemeClr val="dk1"/>
                </a:solidFill>
              </a:rPr>
              <a:t>Pedrosa</a:t>
            </a:r>
            <a:r>
              <a:rPr lang="en-US" sz="3200" dirty="0" smtClean="0">
                <a:solidFill>
                  <a:schemeClr val="dk1"/>
                </a:solidFill>
              </a:rPr>
              <a:t> </a:t>
            </a:r>
            <a:r>
              <a:rPr lang="en-US" sz="3200" dirty="0" err="1" smtClean="0">
                <a:solidFill>
                  <a:schemeClr val="dk1"/>
                </a:solidFill>
              </a:rPr>
              <a:t>Morais</a:t>
            </a:r>
            <a:r>
              <a:rPr lang="en-US" sz="3200" dirty="0" smtClean="0">
                <a:solidFill>
                  <a:schemeClr val="dk1"/>
                </a:solidFill>
              </a:rPr>
              <a:t> Heringer</a:t>
            </a:r>
            <a:r>
              <a:rPr lang="en-US" sz="3200" baseline="30000" dirty="0" smtClean="0">
                <a:solidFill>
                  <a:schemeClr val="dk1"/>
                </a:solidFill>
              </a:rPr>
              <a:t>1</a:t>
            </a:r>
            <a:r>
              <a:rPr lang="en-US" sz="3200" dirty="0" smtClean="0">
                <a:solidFill>
                  <a:schemeClr val="dk1"/>
                </a:solidFill>
              </a:rPr>
              <a:t> , Felipe </a:t>
            </a:r>
            <a:r>
              <a:rPr lang="en-US" sz="3200" dirty="0" err="1" smtClean="0">
                <a:solidFill>
                  <a:schemeClr val="dk1"/>
                </a:solidFill>
              </a:rPr>
              <a:t>Castanho</a:t>
            </a:r>
            <a:r>
              <a:rPr lang="en-US" sz="3200" dirty="0" smtClean="0">
                <a:solidFill>
                  <a:schemeClr val="dk1"/>
                </a:solidFill>
              </a:rPr>
              <a:t> Barros</a:t>
            </a:r>
            <a:r>
              <a:rPr lang="en-US" sz="3200" baseline="30000" dirty="0" smtClean="0">
                <a:solidFill>
                  <a:schemeClr val="dk1"/>
                </a:solidFill>
              </a:rPr>
              <a:t>1</a:t>
            </a:r>
            <a:r>
              <a:rPr lang="en-US" sz="3200" dirty="0" smtClean="0">
                <a:solidFill>
                  <a:schemeClr val="dk1"/>
                </a:solidFill>
              </a:rPr>
              <a:t> , Bárbara </a:t>
            </a:r>
            <a:r>
              <a:rPr lang="en-US" sz="3200" dirty="0" err="1" smtClean="0">
                <a:solidFill>
                  <a:schemeClr val="dk1"/>
                </a:solidFill>
              </a:rPr>
              <a:t>Procópio</a:t>
            </a:r>
            <a:r>
              <a:rPr lang="en-US" sz="3200" dirty="0" smtClean="0">
                <a:solidFill>
                  <a:schemeClr val="dk1"/>
                </a:solidFill>
              </a:rPr>
              <a:t> da Silva Lobo</a:t>
            </a:r>
            <a:r>
              <a:rPr lang="en-US" sz="3200" baseline="30000" dirty="0" smtClean="0">
                <a:solidFill>
                  <a:schemeClr val="dk1"/>
                </a:solidFill>
              </a:rPr>
              <a:t>1</a:t>
            </a:r>
            <a:r>
              <a:rPr lang="en-US" sz="3200" dirty="0" smtClean="0">
                <a:solidFill>
                  <a:schemeClr val="dk1"/>
                </a:solidFill>
              </a:rPr>
              <a:t>.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89" name="Google Shape;89;p1"/>
          <p:cNvSpPr txBox="1"/>
          <p:nvPr/>
        </p:nvSpPr>
        <p:spPr>
          <a:xfrm>
            <a:off x="2049462" y="12763798"/>
            <a:ext cx="13314362" cy="31546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850" tIns="52925" rIns="105850" bIns="52925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endParaRPr dirty="0" smtClean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lang="pt-BR" sz="3400" b="1" i="1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periodontite é uma doença infecciosa </a:t>
            </a:r>
            <a:r>
              <a:rPr 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polimicrobiana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caracterizada por inflamação na gengiva ao redor das raízes dentárias, que causa alteração da oclusão, perda dentária, dificuldade na ruminação e abate prematuro de animais. Complicações decorrentes da periodontite podem acarretar animais debilitados o que predispões a quadros sistêmicos como a anemia, pois compromete a imunidade dos animais, tornando-os mais suscetíveis a infecções parasitárias, como </a:t>
            </a:r>
            <a:r>
              <a:rPr lang="pt-B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hemoparasitose</a:t>
            </a:r>
            <a:r>
              <a:rPr lang="en-US" sz="3200" b="1" i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endParaRPr sz="3000" b="1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OBJETIVO</a:t>
            </a:r>
            <a:endParaRPr lang="en-US"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dirty="0"/>
          </a:p>
          <a:p>
            <a:pPr lvl="0" algn="just">
              <a:lnSpc>
                <a:spcPct val="150000"/>
              </a:lnSpc>
              <a:buClr>
                <a:schemeClr val="dk1"/>
              </a:buClr>
              <a:buSzPts val="3000"/>
            </a:pPr>
            <a:r>
              <a:rPr lang="pt-BR" sz="3200" dirty="0"/>
              <a:t>Este relato de caso visa destacar a relação entre a saúde bucal </a:t>
            </a:r>
            <a:r>
              <a:rPr lang="pt-BR" sz="3200" dirty="0" smtClean="0"/>
              <a:t>e </a:t>
            </a:r>
            <a:r>
              <a:rPr lang="pt-BR" sz="3200" dirty="0"/>
              <a:t>geral dos </a:t>
            </a:r>
            <a:r>
              <a:rPr lang="pt-BR" sz="3200" dirty="0" smtClean="0"/>
              <a:t>ruminantes, a fim de garantir </a:t>
            </a:r>
            <a:r>
              <a:rPr lang="pt-BR" sz="3200" dirty="0"/>
              <a:t>a produção eficiente e rentável de ovinos no </a:t>
            </a:r>
            <a:r>
              <a:rPr lang="pt-BR" sz="3200" dirty="0" smtClean="0"/>
              <a:t>país.</a:t>
            </a:r>
          </a:p>
          <a:p>
            <a:pPr lvl="0" algn="just">
              <a:lnSpc>
                <a:spcPct val="150000"/>
              </a:lnSpc>
              <a:buClr>
                <a:schemeClr val="dk1"/>
              </a:buClr>
              <a:buSzPts val="3000"/>
            </a:pPr>
            <a:endParaRPr lang="pt-BR" sz="3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ts val="3000"/>
            </a:pPr>
            <a:r>
              <a:rPr lang="en-US" sz="36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MATERIAL 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 MÉTODOS </a:t>
            </a:r>
            <a:endParaRPr dirty="0"/>
          </a:p>
          <a:p>
            <a:pPr lvl="0" algn="just">
              <a:lnSpc>
                <a:spcPct val="150000"/>
              </a:lnSpc>
              <a:buClr>
                <a:schemeClr val="dk1"/>
              </a:buClr>
              <a:buSzPts val="3200"/>
            </a:pPr>
            <a:endParaRPr lang="pt-BR" sz="3200" b="1" dirty="0">
              <a:solidFill>
                <a:srgbClr val="FF0000"/>
              </a:solidFill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ts val="3200"/>
            </a:pPr>
            <a:r>
              <a:rPr lang="pt-BR" sz="3200" dirty="0" smtClean="0"/>
              <a:t>Foi </a:t>
            </a:r>
            <a:r>
              <a:rPr lang="pt-BR" sz="3200" dirty="0"/>
              <a:t>atendido no Hospital Veterinário da Universidade Federal Rural do Rio de Janeiro um carneiro (</a:t>
            </a:r>
            <a:r>
              <a:rPr lang="pt-BR" sz="3200" i="1" dirty="0"/>
              <a:t>Ovis aries</a:t>
            </a:r>
            <a:r>
              <a:rPr lang="pt-BR" sz="3200" dirty="0"/>
              <a:t>), 2 </a:t>
            </a:r>
            <a:r>
              <a:rPr lang="pt-BR" sz="3200" dirty="0" smtClean="0"/>
              <a:t>anos, com </a:t>
            </a:r>
            <a:r>
              <a:rPr lang="pt-BR" sz="3200" dirty="0"/>
              <a:t>histórico de emagrecimento progressivo e </a:t>
            </a:r>
            <a:r>
              <a:rPr lang="pt-BR" sz="3200" dirty="0" err="1"/>
              <a:t>hiporexia</a:t>
            </a:r>
            <a:r>
              <a:rPr lang="pt-BR" sz="3200" dirty="0"/>
              <a:t> nos últimos 30 dias. </a:t>
            </a:r>
            <a:r>
              <a:rPr lang="pt-BR" sz="3200" dirty="0" smtClean="0"/>
              <a:t>Com </a:t>
            </a:r>
            <a:r>
              <a:rPr lang="pt-BR" sz="3200" dirty="0"/>
              <a:t>base na anamnese e no exame físico, decidiu-se coletar amostras de sangue e fezes para realização de hemograma, OPG e </a:t>
            </a:r>
            <a:r>
              <a:rPr lang="pt-BR" sz="3200" dirty="0" err="1"/>
              <a:t>coprocultura</a:t>
            </a:r>
            <a:r>
              <a:rPr lang="pt-BR" sz="3200" dirty="0"/>
              <a:t> das fezes</a:t>
            </a:r>
            <a:r>
              <a:rPr lang="pt-BR" sz="3200" dirty="0" smtClean="0"/>
              <a:t>.</a:t>
            </a:r>
          </a:p>
          <a:p>
            <a:pPr lvl="0" algn="just">
              <a:lnSpc>
                <a:spcPct val="150000"/>
              </a:lnSpc>
              <a:buClr>
                <a:schemeClr val="dk1"/>
              </a:buClr>
              <a:buSzPts val="3200"/>
            </a:pPr>
            <a:r>
              <a:rPr lang="en-US" sz="3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</a:p>
          <a:p>
            <a:pPr lvl="0" algn="just">
              <a:lnSpc>
                <a:spcPct val="150000"/>
              </a:lnSpc>
              <a:buClr>
                <a:schemeClr val="dk1"/>
              </a:buClr>
              <a:buSzPts val="3200"/>
            </a:pPr>
            <a:r>
              <a:rPr lang="en-US" sz="3000" b="1" i="0" u="none" strike="noStrike" cap="none" dirty="0" err="1" smtClean="0">
                <a:solidFill>
                  <a:schemeClr val="dk1"/>
                </a:solidFill>
                <a:sym typeface="Arial"/>
              </a:rPr>
              <a:t>Tabela</a:t>
            </a:r>
            <a:r>
              <a:rPr lang="en-US" sz="3000" b="1" i="0" u="none" strike="noStrike" cap="none" dirty="0" smtClean="0">
                <a:solidFill>
                  <a:schemeClr val="dk1"/>
                </a:solidFill>
                <a:sym typeface="Arial"/>
              </a:rPr>
              <a:t> 1. </a:t>
            </a:r>
            <a:r>
              <a:rPr lang="en-US" sz="3000" b="0" i="0" u="none" strike="noStrike" cap="none" dirty="0" err="1" smtClean="0">
                <a:solidFill>
                  <a:schemeClr val="dk1"/>
                </a:solidFill>
                <a:sym typeface="Arial"/>
              </a:rPr>
              <a:t>Parâmetros</a:t>
            </a:r>
            <a:r>
              <a:rPr lang="en-US" sz="3000" b="0" i="0" u="none" strike="noStrike" cap="none" dirty="0" smtClean="0">
                <a:solidFill>
                  <a:schemeClr val="dk1"/>
                </a:solidFill>
                <a:sym typeface="Arial"/>
              </a:rPr>
              <a:t> </a:t>
            </a:r>
            <a:r>
              <a:rPr lang="en-US" sz="3000" b="0" i="0" u="none" strike="noStrike" cap="none" dirty="0" err="1" smtClean="0">
                <a:solidFill>
                  <a:schemeClr val="dk1"/>
                </a:solidFill>
                <a:sym typeface="Arial"/>
              </a:rPr>
              <a:t>clínicos</a:t>
            </a:r>
            <a:r>
              <a:rPr lang="en-US" sz="3000" b="0" i="0" u="none" strike="noStrike" cap="none" dirty="0" smtClean="0">
                <a:solidFill>
                  <a:schemeClr val="dk1"/>
                </a:solidFill>
                <a:sym typeface="Arial"/>
              </a:rPr>
              <a:t> no </a:t>
            </a:r>
            <a:r>
              <a:rPr lang="en-US" sz="3000" b="0" i="0" u="none" strike="noStrike" cap="none" dirty="0" err="1" smtClean="0">
                <a:solidFill>
                  <a:schemeClr val="dk1"/>
                </a:solidFill>
                <a:sym typeface="Arial"/>
              </a:rPr>
              <a:t>momento</a:t>
            </a:r>
            <a:r>
              <a:rPr lang="en-US" sz="3000" b="0" i="0" u="none" strike="noStrike" cap="none" dirty="0" smtClean="0">
                <a:solidFill>
                  <a:schemeClr val="dk1"/>
                </a:solidFill>
                <a:sym typeface="Arial"/>
              </a:rPr>
              <a:t> da </a:t>
            </a:r>
            <a:r>
              <a:rPr lang="en-US" sz="3000" b="0" i="0" u="none" strike="noStrike" cap="none" dirty="0" err="1" smtClean="0">
                <a:solidFill>
                  <a:schemeClr val="dk1"/>
                </a:solidFill>
                <a:sym typeface="Arial"/>
              </a:rPr>
              <a:t>chegada</a:t>
            </a:r>
            <a:r>
              <a:rPr lang="en-US" sz="3000" b="0" i="0" u="none" strike="noStrike" cap="none" dirty="0" smtClean="0">
                <a:solidFill>
                  <a:schemeClr val="dk1"/>
                </a:solidFill>
                <a:sym typeface="Arial"/>
              </a:rPr>
              <a:t> do </a:t>
            </a:r>
            <a:r>
              <a:rPr lang="en-US" sz="3000" b="0" i="0" u="none" strike="noStrike" cap="none" dirty="0" err="1" smtClean="0">
                <a:solidFill>
                  <a:schemeClr val="dk1"/>
                </a:solidFill>
                <a:sym typeface="Arial"/>
              </a:rPr>
              <a:t>paciente</a:t>
            </a:r>
            <a:r>
              <a:rPr lang="en-US" sz="3000" b="0" i="0" u="none" strike="noStrike" cap="none" dirty="0" smtClean="0">
                <a:solidFill>
                  <a:schemeClr val="dk1"/>
                </a:solidFill>
                <a:sym typeface="Arial"/>
              </a:rPr>
              <a:t> </a:t>
            </a:r>
            <a:r>
              <a:rPr lang="en-US" sz="3000" b="0" i="0" u="none" strike="noStrike" cap="none" dirty="0" err="1" smtClean="0">
                <a:solidFill>
                  <a:schemeClr val="dk1"/>
                </a:solidFill>
                <a:sym typeface="Arial"/>
              </a:rPr>
              <a:t>ao</a:t>
            </a:r>
            <a:r>
              <a:rPr lang="en-US" sz="3000" b="0" i="0" u="none" strike="noStrike" cap="none" dirty="0" smtClean="0">
                <a:solidFill>
                  <a:schemeClr val="dk1"/>
                </a:solidFill>
                <a:sym typeface="Arial"/>
              </a:rPr>
              <a:t> Hospital </a:t>
            </a:r>
            <a:r>
              <a:rPr lang="en-US" sz="3000" dirty="0" err="1">
                <a:solidFill>
                  <a:schemeClr val="dk1"/>
                </a:solidFill>
              </a:rPr>
              <a:t>V</a:t>
            </a:r>
            <a:r>
              <a:rPr lang="en-US" sz="3000" b="0" i="0" u="none" strike="noStrike" cap="none" dirty="0" err="1" smtClean="0">
                <a:solidFill>
                  <a:schemeClr val="dk1"/>
                </a:solidFill>
                <a:sym typeface="Arial"/>
              </a:rPr>
              <a:t>eterinário</a:t>
            </a:r>
            <a:r>
              <a:rPr lang="en-US" sz="3000" b="0" i="0" u="none" strike="noStrike" cap="none" dirty="0" smtClean="0">
                <a:solidFill>
                  <a:schemeClr val="dk1"/>
                </a:solidFill>
                <a:sym typeface="Arial"/>
              </a:rPr>
              <a:t>.</a:t>
            </a:r>
          </a:p>
          <a:p>
            <a:pPr lvl="0" algn="just">
              <a:lnSpc>
                <a:spcPct val="150000"/>
              </a:lnSpc>
              <a:buClr>
                <a:schemeClr val="dk1"/>
              </a:buClr>
              <a:buSzPts val="3200"/>
            </a:pPr>
            <a:endParaRPr lang="en-US" sz="3000" b="0" i="0" u="none" strike="noStrike" cap="none" dirty="0" smtClean="0">
              <a:solidFill>
                <a:schemeClr val="dk1"/>
              </a:solidFill>
              <a:sym typeface="Arial"/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ts val="3200"/>
            </a:pPr>
            <a:endParaRPr lang="en-US" sz="3200" dirty="0">
              <a:solidFill>
                <a:schemeClr val="dk1"/>
              </a:solidFill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ts val="3200"/>
            </a:pPr>
            <a:endParaRPr lang="en-US" sz="32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ts val="3200"/>
            </a:pPr>
            <a:endParaRPr lang="en-US" sz="3200" dirty="0">
              <a:solidFill>
                <a:schemeClr val="dk1"/>
              </a:solidFill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ts val="3200"/>
            </a:pPr>
            <a:r>
              <a:rPr lang="en-US" sz="3000" b="0" i="0" u="none" strike="noStrike" cap="none" dirty="0" smtClean="0">
                <a:solidFill>
                  <a:schemeClr val="dk1"/>
                </a:solidFill>
                <a:sym typeface="Arial"/>
              </a:rPr>
              <a:t>ECC = </a:t>
            </a:r>
            <a:r>
              <a:rPr lang="en-US" sz="3000" b="0" i="0" u="none" strike="noStrike" cap="none" dirty="0" err="1" smtClean="0">
                <a:solidFill>
                  <a:schemeClr val="dk1"/>
                </a:solidFill>
                <a:sym typeface="Arial"/>
              </a:rPr>
              <a:t>escore</a:t>
            </a:r>
            <a:r>
              <a:rPr lang="en-US" sz="3000" b="0" i="0" u="none" strike="noStrike" cap="none" dirty="0" smtClean="0">
                <a:solidFill>
                  <a:schemeClr val="dk1"/>
                </a:solidFill>
                <a:sym typeface="Arial"/>
              </a:rPr>
              <a:t> de </a:t>
            </a:r>
            <a:r>
              <a:rPr lang="en-US" sz="3000" b="0" i="0" u="none" strike="noStrike" cap="none" dirty="0" err="1" smtClean="0">
                <a:solidFill>
                  <a:schemeClr val="dk1"/>
                </a:solidFill>
                <a:sym typeface="Arial"/>
              </a:rPr>
              <a:t>condição</a:t>
            </a:r>
            <a:r>
              <a:rPr lang="en-US" sz="3000" b="0" i="0" u="none" strike="noStrike" cap="none" dirty="0" smtClean="0">
                <a:solidFill>
                  <a:schemeClr val="dk1"/>
                </a:solidFill>
                <a:sym typeface="Arial"/>
              </a:rPr>
              <a:t> corporal. </a:t>
            </a:r>
            <a:r>
              <a:rPr lang="en-US" sz="3000" b="0" i="0" u="none" strike="noStrike" cap="none" dirty="0" err="1" smtClean="0">
                <a:solidFill>
                  <a:schemeClr val="dk1"/>
                </a:solidFill>
                <a:sym typeface="Arial"/>
              </a:rPr>
              <a:t>Mov</a:t>
            </a:r>
            <a:r>
              <a:rPr lang="en-US" sz="3000" b="0" i="0" u="none" strike="noStrike" cap="none" dirty="0" smtClean="0">
                <a:solidFill>
                  <a:schemeClr val="dk1"/>
                </a:solidFill>
                <a:sym typeface="Arial"/>
              </a:rPr>
              <a:t>. = </a:t>
            </a:r>
            <a:r>
              <a:rPr lang="en-US" sz="3000" b="0" i="0" u="none" strike="noStrike" cap="none" dirty="0" err="1" smtClean="0">
                <a:solidFill>
                  <a:schemeClr val="dk1"/>
                </a:solidFill>
                <a:sym typeface="Arial"/>
              </a:rPr>
              <a:t>movimentos</a:t>
            </a:r>
            <a:r>
              <a:rPr lang="en-US" sz="3000" dirty="0" smtClean="0">
                <a:solidFill>
                  <a:schemeClr val="dk1"/>
                </a:solidFill>
              </a:rPr>
              <a:t>. </a:t>
            </a:r>
          </a:p>
          <a:p>
            <a:pPr lvl="0" algn="just">
              <a:lnSpc>
                <a:spcPct val="150000"/>
              </a:lnSpc>
              <a:buClr>
                <a:schemeClr val="dk1"/>
              </a:buClr>
              <a:buSzPts val="3200"/>
            </a:pPr>
            <a:endParaRPr lang="en-US" sz="3000"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ts val="3200"/>
            </a:pPr>
            <a:endParaRPr lang="en-US" sz="3000" dirty="0" smtClean="0">
              <a:solidFill>
                <a:schemeClr val="dk1"/>
              </a:solidFill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ts val="3200"/>
            </a:pPr>
            <a:endParaRPr lang="en-US" sz="3000"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ts val="3200"/>
            </a:pPr>
            <a:endParaRPr lang="en-US" sz="3000" dirty="0" smtClean="0">
              <a:solidFill>
                <a:schemeClr val="dk1"/>
              </a:solidFill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ts val="3200"/>
            </a:pPr>
            <a:endParaRPr lang="en-US" sz="3000"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ts val="3200"/>
            </a:pPr>
            <a:endParaRPr lang="en-US" sz="3000" dirty="0" smtClean="0">
              <a:solidFill>
                <a:schemeClr val="dk1"/>
              </a:solidFill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ts val="3200"/>
            </a:pPr>
            <a:endParaRPr lang="en-US" sz="3000"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ts val="3200"/>
            </a:pPr>
            <a:r>
              <a:rPr lang="en-US" sz="3000" b="1" dirty="0" smtClean="0">
                <a:solidFill>
                  <a:schemeClr val="dk1"/>
                </a:solidFill>
              </a:rPr>
              <a:t>Figura 1. </a:t>
            </a:r>
            <a:r>
              <a:rPr lang="pt-BR" sz="3000" dirty="0"/>
              <a:t>A</a:t>
            </a:r>
            <a:r>
              <a:rPr lang="pt-BR" sz="3000" dirty="0" smtClean="0"/>
              <a:t>umento </a:t>
            </a:r>
            <a:r>
              <a:rPr lang="pt-BR" sz="3000" dirty="0"/>
              <a:t>de volume da </a:t>
            </a:r>
            <a:r>
              <a:rPr lang="pt-BR" sz="3000" dirty="0" smtClean="0"/>
              <a:t>mandíbula. Fonte: Louise Almeida. </a:t>
            </a:r>
            <a:endParaRPr lang="en-US" sz="3000" b="0" i="0" u="none" strike="noStrike" cap="none" dirty="0" smtClean="0">
              <a:solidFill>
                <a:schemeClr val="dk1"/>
              </a:solidFill>
              <a:sym typeface="Arial"/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ts val="3200"/>
            </a:pPr>
            <a:endParaRPr lang="en-US" sz="3200" dirty="0">
              <a:solidFill>
                <a:schemeClr val="dk1"/>
              </a:solidFill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ts val="3200"/>
            </a:pPr>
            <a:endParaRPr lang="en-US" sz="3200" dirty="0" smtClean="0">
              <a:solidFill>
                <a:schemeClr val="dk1"/>
              </a:solidFill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ts val="3200"/>
            </a:pPr>
            <a:endParaRPr lang="en-US" sz="3200" dirty="0">
              <a:solidFill>
                <a:schemeClr val="dk1"/>
              </a:solidFill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ts val="3200"/>
            </a:pPr>
            <a:endParaRPr lang="en-US" sz="3200" dirty="0" smtClean="0">
              <a:solidFill>
                <a:schemeClr val="dk1"/>
              </a:solidFill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ts val="3200"/>
            </a:pPr>
            <a:endParaRPr dirty="0"/>
          </a:p>
        </p:txBody>
      </p:sp>
      <p:sp>
        <p:nvSpPr>
          <p:cNvPr id="90" name="Google Shape;90;p1"/>
          <p:cNvSpPr txBox="1"/>
          <p:nvPr/>
        </p:nvSpPr>
        <p:spPr>
          <a:xfrm>
            <a:off x="16263195" y="12763798"/>
            <a:ext cx="13314300" cy="3182325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05850" tIns="52925" rIns="105850" bIns="52925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RESULTADOS E </a:t>
            </a:r>
            <a:r>
              <a:rPr lang="en-US" sz="36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DISCUSSÃO </a:t>
            </a:r>
            <a:endParaRPr sz="3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ts val="3600"/>
            </a:pPr>
            <a:endParaRPr lang="pt-BR" sz="3000" b="1" dirty="0" smtClean="0"/>
          </a:p>
          <a:p>
            <a:pPr lvl="0" algn="just">
              <a:lnSpc>
                <a:spcPct val="150000"/>
              </a:lnSpc>
              <a:buClr>
                <a:schemeClr val="dk1"/>
              </a:buClr>
              <a:buSzPts val="3600"/>
            </a:pPr>
            <a:r>
              <a:rPr lang="pt-BR" sz="3000" b="1" dirty="0" smtClean="0"/>
              <a:t>  Tabela 2. </a:t>
            </a:r>
            <a:r>
              <a:rPr lang="pt-BR" sz="3000" dirty="0" smtClean="0"/>
              <a:t>Resultados dos exames laboratoriais.</a:t>
            </a:r>
            <a:endParaRPr sz="3000"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ts val="3000"/>
            </a:pPr>
            <a:endParaRPr lang="pt-BR" sz="3000" dirty="0" smtClean="0"/>
          </a:p>
          <a:p>
            <a:pPr lvl="0" algn="just">
              <a:lnSpc>
                <a:spcPct val="150000"/>
              </a:lnSpc>
              <a:buClr>
                <a:schemeClr val="dk1"/>
              </a:buClr>
              <a:buSzPts val="3000"/>
            </a:pPr>
            <a:endParaRPr lang="pt-BR" sz="3200" dirty="0"/>
          </a:p>
          <a:p>
            <a:pPr lvl="0" algn="just">
              <a:lnSpc>
                <a:spcPct val="150000"/>
              </a:lnSpc>
              <a:buClr>
                <a:schemeClr val="dk1"/>
              </a:buClr>
              <a:buSzPts val="3000"/>
            </a:pPr>
            <a:endParaRPr lang="pt-BR" sz="3200" dirty="0" smtClean="0"/>
          </a:p>
          <a:p>
            <a:pPr lvl="0" algn="just">
              <a:lnSpc>
                <a:spcPct val="150000"/>
              </a:lnSpc>
              <a:buClr>
                <a:schemeClr val="dk1"/>
              </a:buClr>
              <a:buSzPts val="3000"/>
            </a:pPr>
            <a:endParaRPr lang="pt-BR" sz="3200" dirty="0"/>
          </a:p>
          <a:p>
            <a:pPr lvl="0" algn="just">
              <a:lnSpc>
                <a:spcPct val="150000"/>
              </a:lnSpc>
              <a:buClr>
                <a:schemeClr val="dk1"/>
              </a:buClr>
              <a:buSzPts val="3000"/>
            </a:pPr>
            <a:endParaRPr lang="pt-BR" sz="3200" dirty="0" smtClean="0"/>
          </a:p>
          <a:p>
            <a:pPr lvl="0" algn="just">
              <a:lnSpc>
                <a:spcPct val="150000"/>
              </a:lnSpc>
              <a:buClr>
                <a:schemeClr val="dk1"/>
              </a:buClr>
              <a:buSzPts val="3000"/>
            </a:pPr>
            <a:endParaRPr lang="pt-BR" sz="3200" dirty="0"/>
          </a:p>
          <a:p>
            <a:pPr lvl="0" algn="just">
              <a:lnSpc>
                <a:spcPct val="150000"/>
              </a:lnSpc>
              <a:buClr>
                <a:schemeClr val="dk1"/>
              </a:buClr>
              <a:buSzPts val="3000"/>
            </a:pPr>
            <a:endParaRPr lang="pt-BR" sz="3200" dirty="0" smtClean="0"/>
          </a:p>
          <a:p>
            <a:pPr lvl="0" algn="just">
              <a:lnSpc>
                <a:spcPct val="150000"/>
              </a:lnSpc>
              <a:buClr>
                <a:schemeClr val="dk1"/>
              </a:buClr>
              <a:buSzPts val="3000"/>
            </a:pPr>
            <a:endParaRPr lang="pt-BR" sz="3200" dirty="0"/>
          </a:p>
          <a:p>
            <a:pPr lvl="0" algn="just">
              <a:buClr>
                <a:schemeClr val="dk1"/>
              </a:buClr>
              <a:buSzPts val="3000"/>
            </a:pPr>
            <a:r>
              <a:rPr lang="pt-BR" sz="3200" dirty="0" smtClean="0"/>
              <a:t>                             </a:t>
            </a:r>
            <a:r>
              <a:rPr lang="pt-BR" sz="3000" dirty="0" smtClean="0"/>
              <a:t>OPG = ovos por gramas de fezes. </a:t>
            </a:r>
          </a:p>
          <a:p>
            <a:pPr lvl="0" algn="just">
              <a:lnSpc>
                <a:spcPct val="150000"/>
              </a:lnSpc>
              <a:buClr>
                <a:schemeClr val="dk1"/>
              </a:buClr>
              <a:buSzPts val="3000"/>
            </a:pPr>
            <a:r>
              <a:rPr lang="pt-BR" sz="3200" dirty="0"/>
              <a:t>	</a:t>
            </a:r>
            <a:endParaRPr lang="pt-BR" sz="3200" dirty="0" smtClean="0"/>
          </a:p>
          <a:p>
            <a:pPr lvl="0" algn="just">
              <a:lnSpc>
                <a:spcPct val="150000"/>
              </a:lnSpc>
              <a:buClr>
                <a:schemeClr val="dk1"/>
              </a:buClr>
              <a:buSzPts val="3000"/>
            </a:pPr>
            <a:r>
              <a:rPr lang="pt-BR" sz="3200" dirty="0" smtClean="0"/>
              <a:t>Foi </a:t>
            </a:r>
            <a:r>
              <a:rPr lang="pt-BR" sz="3200" dirty="0"/>
              <a:t>realizado </a:t>
            </a:r>
            <a:r>
              <a:rPr lang="pt-BR" sz="3200" dirty="0" smtClean="0"/>
              <a:t>exame </a:t>
            </a:r>
            <a:r>
              <a:rPr lang="pt-BR" sz="3200" dirty="0"/>
              <a:t>de radiografia da mandíbula </a:t>
            </a:r>
            <a:r>
              <a:rPr lang="pt-BR" sz="3200" dirty="0" smtClean="0"/>
              <a:t>onde foi possível ver o resultado da inflamação e fechar o diagnóstico: abcesso </a:t>
            </a:r>
            <a:r>
              <a:rPr lang="pt-BR" sz="3200" dirty="0" err="1"/>
              <a:t>periapical</a:t>
            </a:r>
            <a:r>
              <a:rPr lang="pt-BR" sz="3200" dirty="0"/>
              <a:t> de segundo molar direito. Após estabilização do paciente e cuidados </a:t>
            </a:r>
            <a:r>
              <a:rPr lang="pt-BR" sz="3200" dirty="0" err="1"/>
              <a:t>pré</a:t>
            </a:r>
            <a:r>
              <a:rPr lang="pt-BR" sz="3200" dirty="0"/>
              <a:t>-cirúrgicos foi realizado a extração cirúrgica dentária. O animal permaneceu internado para recuperação voltando gradativamente a se alimentar melhor e ganhar </a:t>
            </a:r>
            <a:r>
              <a:rPr lang="pt-BR" sz="3200" dirty="0" smtClean="0"/>
              <a:t>peso.</a:t>
            </a:r>
          </a:p>
          <a:p>
            <a:pPr lvl="0" algn="just">
              <a:lnSpc>
                <a:spcPct val="150000"/>
              </a:lnSpc>
              <a:buClr>
                <a:schemeClr val="dk1"/>
              </a:buClr>
              <a:buSzPts val="3000"/>
            </a:pPr>
            <a:endParaRPr lang="pt-BR"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ts val="3000"/>
            </a:pPr>
            <a:endParaRPr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lang="pt-BR" sz="26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lang="pt-BR" sz="2600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lang="pt-BR" sz="26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lang="pt-BR" sz="2600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lang="pt-BR" sz="26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lang="pt-BR" sz="2600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lang="pt-BR" sz="26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lnSpc>
                <a:spcPct val="150000"/>
              </a:lnSpc>
              <a:buClr>
                <a:schemeClr val="dk1"/>
              </a:buClr>
              <a:buSzPts val="3600"/>
            </a:pPr>
            <a:r>
              <a:rPr lang="pt-BR" sz="2800" dirty="0" smtClean="0"/>
              <a:t>     2A                                                               2B          </a:t>
            </a:r>
          </a:p>
          <a:p>
            <a:pPr algn="just">
              <a:lnSpc>
                <a:spcPct val="150000"/>
              </a:lnSpc>
              <a:buClr>
                <a:schemeClr val="dk1"/>
              </a:buClr>
              <a:buSzPts val="3600"/>
            </a:pPr>
            <a:r>
              <a:rPr lang="pt-BR" sz="3000" b="1" dirty="0" smtClean="0"/>
              <a:t>Figura 2</a:t>
            </a:r>
            <a:r>
              <a:rPr lang="pt-BR" sz="3000" dirty="0" smtClean="0"/>
              <a:t>. (A) </a:t>
            </a:r>
            <a:r>
              <a:rPr lang="pt-BR" sz="3000" dirty="0"/>
              <a:t>Raio X de </a:t>
            </a:r>
            <a:r>
              <a:rPr lang="pt-BR" sz="3000" dirty="0" smtClean="0"/>
              <a:t>mandíbula - </a:t>
            </a:r>
            <a:r>
              <a:rPr lang="pt-BR" sz="3000" dirty="0"/>
              <a:t>abscesso </a:t>
            </a:r>
            <a:r>
              <a:rPr lang="pt-BR" sz="3000" dirty="0" err="1" smtClean="0"/>
              <a:t>periapical</a:t>
            </a:r>
            <a:r>
              <a:rPr lang="pt-BR" sz="3000" dirty="0" smtClean="0"/>
              <a:t>. Fonte</a:t>
            </a:r>
            <a:r>
              <a:rPr lang="pt-BR" sz="3000" dirty="0"/>
              <a:t>: Setor de imagem </a:t>
            </a:r>
            <a:r>
              <a:rPr lang="pt-BR" sz="3000" dirty="0" smtClean="0"/>
              <a:t>HV-UFRRJ. (B) </a:t>
            </a:r>
            <a:r>
              <a:rPr lang="pt-BR" sz="3000" dirty="0"/>
              <a:t>segundo molar direito. </a:t>
            </a:r>
            <a:r>
              <a:rPr lang="pt-BR" sz="3000" dirty="0" smtClean="0"/>
              <a:t>Fonte: Louise Almeida. 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lang="en-US" sz="3600" b="1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CONCLUSÃO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dirty="0"/>
          </a:p>
          <a:p>
            <a:pPr lvl="0" algn="just">
              <a:lnSpc>
                <a:spcPct val="150000"/>
              </a:lnSpc>
              <a:buClr>
                <a:schemeClr val="dk1"/>
              </a:buClr>
              <a:buSzPts val="3600"/>
            </a:pPr>
            <a:r>
              <a:rPr lang="pt-BR" sz="3200" dirty="0"/>
              <a:t>Conclui-se destacando a importância de exames complementares para o diagnóstico e, neste caso, a relevância do exame de imagem para consolidar o diagnóstico de doenças concomitantes. </a:t>
            </a:r>
            <a:endParaRPr lang="pt-BR" sz="3200" dirty="0" smtClean="0"/>
          </a:p>
          <a:p>
            <a:pPr lvl="0" algn="just">
              <a:lnSpc>
                <a:spcPct val="150000"/>
              </a:lnSpc>
              <a:buClr>
                <a:schemeClr val="dk1"/>
              </a:buClr>
              <a:buSzPts val="3600"/>
            </a:pPr>
            <a:endParaRPr sz="3200"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AGRADECIMENTOS </a:t>
            </a:r>
            <a:endParaRPr dirty="0"/>
          </a:p>
          <a:p>
            <a:pPr lvl="0" algn="just">
              <a:lnSpc>
                <a:spcPct val="150000"/>
              </a:lnSpc>
              <a:buClr>
                <a:schemeClr val="dk1"/>
              </a:buClr>
              <a:buSzPts val="2800"/>
            </a:pPr>
            <a:endParaRPr lang="pt-BR" sz="3200" b="1" dirty="0">
              <a:solidFill>
                <a:schemeClr val="dk1"/>
              </a:solidFill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ts val="2800"/>
            </a:pPr>
            <a:r>
              <a:rPr lang="pt-BR" sz="3200" i="0" u="none" strike="noStrike" cap="none" dirty="0" smtClean="0">
                <a:solidFill>
                  <a:schemeClr val="dk1"/>
                </a:solidFill>
                <a:sym typeface="Arial"/>
              </a:rPr>
              <a:t>Agradeço ao HVGA-UFRRJ por ter cedido o trabalho. A </a:t>
            </a:r>
            <a:r>
              <a:rPr lang="pt-BR" sz="3200" i="0" u="none" strike="noStrike" cap="none" dirty="0" err="1" smtClean="0">
                <a:solidFill>
                  <a:schemeClr val="dk1"/>
                </a:solidFill>
                <a:sym typeface="Arial"/>
              </a:rPr>
              <a:t>Prof</a:t>
            </a:r>
            <a:r>
              <a:rPr lang="pt-BR" sz="3200" dirty="0" err="1" smtClean="0">
                <a:solidFill>
                  <a:schemeClr val="dk1"/>
                </a:solidFill>
              </a:rPr>
              <a:t>ª</a:t>
            </a:r>
            <a:r>
              <a:rPr lang="pt-BR" sz="3200" dirty="0" smtClean="0">
                <a:solidFill>
                  <a:schemeClr val="dk1"/>
                </a:solidFill>
              </a:rPr>
              <a:t>. </a:t>
            </a:r>
            <a:r>
              <a:rPr lang="pt-BR" sz="3200" dirty="0" err="1" smtClean="0">
                <a:solidFill>
                  <a:schemeClr val="dk1"/>
                </a:solidFill>
              </a:rPr>
              <a:t>Drª</a:t>
            </a:r>
            <a:r>
              <a:rPr lang="pt-BR" sz="3200" dirty="0" smtClean="0">
                <a:solidFill>
                  <a:schemeClr val="dk1"/>
                </a:solidFill>
              </a:rPr>
              <a:t>. Ana Paula Lopes Marques pela orientação e a Louise </a:t>
            </a:r>
            <a:r>
              <a:rPr lang="en-US" sz="3200" dirty="0" err="1" smtClean="0">
                <a:solidFill>
                  <a:schemeClr val="dk1"/>
                </a:solidFill>
              </a:rPr>
              <a:t>Cristine</a:t>
            </a:r>
            <a:r>
              <a:rPr lang="en-US" sz="3200" dirty="0" smtClean="0">
                <a:solidFill>
                  <a:schemeClr val="dk1"/>
                </a:solidFill>
              </a:rPr>
              <a:t> </a:t>
            </a:r>
            <a:r>
              <a:rPr lang="en-US" sz="3200" dirty="0" err="1" smtClean="0">
                <a:solidFill>
                  <a:schemeClr val="dk1"/>
                </a:solidFill>
              </a:rPr>
              <a:t>Carneiro</a:t>
            </a:r>
            <a:r>
              <a:rPr lang="en-US" sz="3200" dirty="0" smtClean="0">
                <a:solidFill>
                  <a:schemeClr val="dk1"/>
                </a:solidFill>
              </a:rPr>
              <a:t> de Almeida</a:t>
            </a:r>
            <a:r>
              <a:rPr lang="pt-BR" sz="3200" dirty="0" smtClean="0">
                <a:solidFill>
                  <a:schemeClr val="dk1"/>
                </a:solidFill>
              </a:rPr>
              <a:t> por ter disponibilizado o trabalho de conclusão de curso. </a:t>
            </a:r>
            <a:endParaRPr sz="3200" i="0" u="none" strike="noStrike" cap="none" dirty="0" smtClean="0">
              <a:solidFill>
                <a:schemeClr val="dk1"/>
              </a:solidFill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dirty="0" smtClean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1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1922462" y="11077575"/>
            <a:ext cx="28551187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850" tIns="52925" rIns="105850" bIns="5292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BR" sz="2800" baseline="30000" dirty="0">
                <a:solidFill>
                  <a:schemeClr val="dk1"/>
                </a:solidFill>
              </a:rPr>
              <a:t>1</a:t>
            </a:r>
            <a:r>
              <a:rPr lang="en-US" sz="2800" dirty="0" err="1" smtClean="0">
                <a:solidFill>
                  <a:schemeClr val="dk1"/>
                </a:solidFill>
              </a:rPr>
              <a:t>Universidade</a:t>
            </a:r>
            <a:r>
              <a:rPr lang="en-US" sz="2800" dirty="0" smtClean="0">
                <a:solidFill>
                  <a:schemeClr val="dk1"/>
                </a:solidFill>
              </a:rPr>
              <a:t> Federal Rural do Rio de Janeiro, Campus </a:t>
            </a:r>
            <a:r>
              <a:rPr lang="en-US" sz="2800" dirty="0" err="1" smtClean="0">
                <a:solidFill>
                  <a:schemeClr val="dk1"/>
                </a:solidFill>
              </a:rPr>
              <a:t>Seropédica</a:t>
            </a:r>
            <a:r>
              <a:rPr lang="en-US" sz="2800" dirty="0" smtClean="0">
                <a:solidFill>
                  <a:schemeClr val="dk1"/>
                </a:solidFill>
              </a:rPr>
              <a:t>, Rio de Janeiro, </a:t>
            </a:r>
            <a:r>
              <a:rPr lang="en-US" sz="2800" dirty="0" err="1" smtClean="0">
                <a:solidFill>
                  <a:schemeClr val="dk1"/>
                </a:solidFill>
              </a:rPr>
              <a:t>Brasil</a:t>
            </a:r>
            <a:r>
              <a:rPr lang="en-US" sz="2800" dirty="0" smtClean="0">
                <a:solidFill>
                  <a:schemeClr val="dk1"/>
                </a:solidFill>
              </a:rPr>
              <a:t>. </a:t>
            </a:r>
            <a:endParaRPr dirty="0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B6946799-8218-4D15-9FA6-709009C213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879" r="46028"/>
          <a:stretch/>
        </p:blipFill>
        <p:spPr>
          <a:xfrm rot="5400000">
            <a:off x="13855876" y="-13937310"/>
            <a:ext cx="4684362" cy="32558983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1A6E0642-6596-48BD-B826-D0870C7145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636" r="3750"/>
          <a:stretch/>
        </p:blipFill>
        <p:spPr>
          <a:xfrm rot="5400000">
            <a:off x="15155520" y="25925923"/>
            <a:ext cx="2085070" cy="3246436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7964C3AD-AE33-4C1B-A6A0-35B258D716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064" r="44885"/>
          <a:stretch/>
        </p:blipFill>
        <p:spPr>
          <a:xfrm rot="5400000">
            <a:off x="25354083" y="15634330"/>
            <a:ext cx="45719" cy="50916754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7" t="16483" r="29871" b="30190"/>
          <a:stretch/>
        </p:blipFill>
        <p:spPr>
          <a:xfrm>
            <a:off x="19384591" y="15090154"/>
            <a:ext cx="6713964" cy="5502744"/>
          </a:xfrm>
          <a:prstGeom prst="rect">
            <a:avLst/>
          </a:prstGeom>
        </p:spPr>
      </p:pic>
      <p:pic>
        <p:nvPicPr>
          <p:cNvPr id="12" name="image9.jpg"/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5742508" y="35445868"/>
            <a:ext cx="4378954" cy="4283283"/>
          </a:xfrm>
          <a:prstGeom prst="rect">
            <a:avLst/>
          </a:prstGeom>
          <a:ln/>
        </p:spPr>
      </p:pic>
      <p:pic>
        <p:nvPicPr>
          <p:cNvPr id="15" name="image32.jpg"/>
          <p:cNvPicPr/>
          <p:nvPr/>
        </p:nvPicPr>
        <p:blipFill>
          <a:blip r:embed="rId7"/>
          <a:srcRect l="7603" t="23995" r="15206" b="35631"/>
          <a:stretch>
            <a:fillRect/>
          </a:stretch>
        </p:blipFill>
        <p:spPr>
          <a:xfrm>
            <a:off x="16711449" y="26424848"/>
            <a:ext cx="6634762" cy="4065662"/>
          </a:xfrm>
          <a:prstGeom prst="rect">
            <a:avLst/>
          </a:prstGeom>
          <a:ln/>
        </p:spPr>
      </p:pic>
      <p:pic>
        <p:nvPicPr>
          <p:cNvPr id="16" name="image6.jpg"/>
          <p:cNvPicPr/>
          <p:nvPr/>
        </p:nvPicPr>
        <p:blipFill rotWithShape="1">
          <a:blip r:embed="rId8"/>
          <a:srcRect l="20018" t="24566" r="20992" b="37172"/>
          <a:stretch/>
        </p:blipFill>
        <p:spPr>
          <a:xfrm>
            <a:off x="23346212" y="26424848"/>
            <a:ext cx="5504686" cy="4065662"/>
          </a:xfrm>
          <a:prstGeom prst="rect">
            <a:avLst/>
          </a:prstGeom>
          <a:ln/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3" t="26571" r="2875" b="52306"/>
          <a:stretch/>
        </p:blipFill>
        <p:spPr>
          <a:xfrm>
            <a:off x="2049462" y="31847795"/>
            <a:ext cx="13314362" cy="24252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2487</TotalTime>
  <Words>307</Words>
  <Application>Microsoft Office PowerPoint</Application>
  <PresentationFormat>Personalizar</PresentationFormat>
  <Paragraphs>67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Calibri</vt:lpstr>
      <vt:lpstr>Arial</vt:lpstr>
      <vt:lpstr>Tema do Office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HERBERT_SOUSA</dc:creator>
  <cp:lastModifiedBy>Usuário do Windows</cp:lastModifiedBy>
  <cp:revision>32</cp:revision>
  <dcterms:created xsi:type="dcterms:W3CDTF">2008-08-28T23:11:57Z</dcterms:created>
  <dcterms:modified xsi:type="dcterms:W3CDTF">2024-03-22T22:44:22Z</dcterms:modified>
</cp:coreProperties>
</file>