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2399288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607">
          <p15:clr>
            <a:srgbClr val="000000"/>
          </p15:clr>
        </p15:guide>
        <p15:guide id="2" pos="10205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" roundtripDataSignature="AMtx7mgOMMVZoBJzeIIHWQwad0wGGNHwt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sel Chenard" initials="GC" lastIdx="18" clrIdx="0">
    <p:extLst>
      <p:ext uri="{19B8F6BF-5375-455C-9EA6-DF929625EA0E}">
        <p15:presenceInfo xmlns:p15="http://schemas.microsoft.com/office/powerpoint/2012/main" userId="2f322fc1ecd4fb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6CE2E6-F2F3-40BC-9365-C277A9DAB567}" v="5" dt="2024-03-22T21:51:25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4" autoAdjust="0"/>
  </p:normalViewPr>
  <p:slideViewPr>
    <p:cSldViewPr snapToGrid="0">
      <p:cViewPr>
        <p:scale>
          <a:sx n="27" d="100"/>
          <a:sy n="27" d="100"/>
        </p:scale>
        <p:origin x="30" y="-1542"/>
      </p:cViewPr>
      <p:guideLst>
        <p:guide orient="horz" pos="13607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11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0" Type="http://customschemas.google.com/relationships/presentationmetadata" Target="meta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ícia Russano" userId="df2ebd77d2ba66a0" providerId="LiveId" clId="{136CE2E6-F2F3-40BC-9365-C277A9DAB567}"/>
    <pc:docChg chg="custSel modSld">
      <pc:chgData name="Kícia Russano" userId="df2ebd77d2ba66a0" providerId="LiveId" clId="{136CE2E6-F2F3-40BC-9365-C277A9DAB567}" dt="2024-03-22T21:52:16.877" v="66" actId="1076"/>
      <pc:docMkLst>
        <pc:docMk/>
      </pc:docMkLst>
      <pc:sldChg chg="addSp delSp modSp mod">
        <pc:chgData name="Kícia Russano" userId="df2ebd77d2ba66a0" providerId="LiveId" clId="{136CE2E6-F2F3-40BC-9365-C277A9DAB567}" dt="2024-03-22T21:52:16.877" v="66" actId="1076"/>
        <pc:sldMkLst>
          <pc:docMk/>
          <pc:sldMk cId="0" sldId="256"/>
        </pc:sldMkLst>
        <pc:spChg chg="mod">
          <ac:chgData name="Kícia Russano" userId="df2ebd77d2ba66a0" providerId="LiveId" clId="{136CE2E6-F2F3-40BC-9365-C277A9DAB567}" dt="2024-03-22T21:30:52.082" v="15" actId="20577"/>
          <ac:spMkLst>
            <pc:docMk/>
            <pc:sldMk cId="0" sldId="256"/>
            <ac:spMk id="90" creationId="{00000000-0000-0000-0000-000000000000}"/>
          </ac:spMkLst>
        </pc:spChg>
        <pc:picChg chg="mod">
          <ac:chgData name="Kícia Russano" userId="df2ebd77d2ba66a0" providerId="LiveId" clId="{136CE2E6-F2F3-40BC-9365-C277A9DAB567}" dt="2024-03-22T19:24:05.446" v="8" actId="1076"/>
          <ac:picMkLst>
            <pc:docMk/>
            <pc:sldMk cId="0" sldId="256"/>
            <ac:picMk id="2" creationId="{74EF43B0-1508-497F-CC8B-A4D2990A9346}"/>
          </ac:picMkLst>
        </pc:picChg>
        <pc:picChg chg="mod">
          <ac:chgData name="Kícia Russano" userId="df2ebd77d2ba66a0" providerId="LiveId" clId="{136CE2E6-F2F3-40BC-9365-C277A9DAB567}" dt="2024-03-22T19:24:03.366" v="7" actId="1076"/>
          <ac:picMkLst>
            <pc:docMk/>
            <pc:sldMk cId="0" sldId="256"/>
            <ac:picMk id="4" creationId="{0B72CFB8-F4E4-5239-1C0E-F9DBE1DDB6FC}"/>
          </ac:picMkLst>
        </pc:picChg>
        <pc:picChg chg="add mod">
          <ac:chgData name="Kícia Russano" userId="df2ebd77d2ba66a0" providerId="LiveId" clId="{136CE2E6-F2F3-40BC-9365-C277A9DAB567}" dt="2024-03-22T19:24:17.678" v="13" actId="1076"/>
          <ac:picMkLst>
            <pc:docMk/>
            <pc:sldMk cId="0" sldId="256"/>
            <ac:picMk id="9" creationId="{7938BB8D-5658-CC6D-415B-9986DA74198C}"/>
          </ac:picMkLst>
        </pc:picChg>
        <pc:picChg chg="add del mod modCrop">
          <ac:chgData name="Kícia Russano" userId="df2ebd77d2ba66a0" providerId="LiveId" clId="{136CE2E6-F2F3-40BC-9365-C277A9DAB567}" dt="2024-03-22T21:51:20.677" v="55" actId="478"/>
          <ac:picMkLst>
            <pc:docMk/>
            <pc:sldMk cId="0" sldId="256"/>
            <ac:picMk id="10" creationId="{E224B663-BC6F-2FF2-2B5D-4BD29B35C833}"/>
          </ac:picMkLst>
        </pc:picChg>
        <pc:picChg chg="add del mod modCrop">
          <ac:chgData name="Kícia Russano" userId="df2ebd77d2ba66a0" providerId="LiveId" clId="{136CE2E6-F2F3-40BC-9365-C277A9DAB567}" dt="2024-03-22T21:37:08.989" v="41" actId="478"/>
          <ac:picMkLst>
            <pc:docMk/>
            <pc:sldMk cId="0" sldId="256"/>
            <ac:picMk id="12" creationId="{66CB102A-6417-9AAE-C5A8-DE93B59804C5}"/>
          </ac:picMkLst>
        </pc:picChg>
        <pc:picChg chg="add del mod">
          <ac:chgData name="Kícia Russano" userId="df2ebd77d2ba66a0" providerId="LiveId" clId="{136CE2E6-F2F3-40BC-9365-C277A9DAB567}" dt="2024-03-22T21:51:17.311" v="54" actId="478"/>
          <ac:picMkLst>
            <pc:docMk/>
            <pc:sldMk cId="0" sldId="256"/>
            <ac:picMk id="15" creationId="{4E94246D-9FA9-C610-1B82-845F598DD120}"/>
          </ac:picMkLst>
        </pc:picChg>
        <pc:picChg chg="add mod modCrop">
          <ac:chgData name="Kícia Russano" userId="df2ebd77d2ba66a0" providerId="LiveId" clId="{136CE2E6-F2F3-40BC-9365-C277A9DAB567}" dt="2024-03-22T21:52:16.877" v="66" actId="1076"/>
          <ac:picMkLst>
            <pc:docMk/>
            <pc:sldMk cId="0" sldId="256"/>
            <ac:picMk id="17" creationId="{D3CC582C-14CA-F5CB-9808-54BA2F5143CC}"/>
          </ac:picMkLst>
        </pc:picChg>
        <pc:picChg chg="del">
          <ac:chgData name="Kícia Russano" userId="df2ebd77d2ba66a0" providerId="LiveId" clId="{136CE2E6-F2F3-40BC-9365-C277A9DAB567}" dt="2024-03-22T21:51:21.180" v="56" actId="478"/>
          <ac:picMkLst>
            <pc:docMk/>
            <pc:sldMk cId="0" sldId="256"/>
            <ac:picMk id="18" creationId="{59BFDF5A-71F7-6E71-0B65-63EF4CEC14B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body" idx="1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body" idx="2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1pPr>
            <a:lvl2pPr lvl="1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/>
            </a:lvl2pPr>
            <a:lvl3pPr lvl="2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/>
            </a:lvl3pPr>
            <a:lvl4pPr lvl="3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4pPr>
            <a:lvl5pPr lvl="4" algn="ctr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5pPr>
            <a:lvl6pPr lvl="5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6pPr>
            <a:lvl7pPr lvl="6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7pPr>
            <a:lvl8pPr lvl="7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8pPr>
            <a:lvl9pPr lvl="8" algn="ctr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 rot="5400000">
            <a:off x="8373517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 rot="5400000">
            <a:off x="-5801172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 rot="5400000">
            <a:off x="2493962" y="11233150"/>
            <a:ext cx="27411362" cy="2794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50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773917" y="6220095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768604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1pPr>
            <a:lvl2pPr marL="914400" lvl="1" indent="-7011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7441"/>
              <a:buChar char="•"/>
              <a:defRPr sz="7441"/>
            </a:lvl2pPr>
            <a:lvl3pPr marL="1371600" lvl="2" indent="-633603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78"/>
              <a:buChar char="•"/>
              <a:defRPr sz="6378"/>
            </a:lvl3pPr>
            <a:lvl4pPr marL="1828800" lvl="3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4pPr>
            <a:lvl5pPr marL="2286000" lvl="4" indent="-566102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5pPr>
            <a:lvl6pPr marL="2743200" lvl="5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6pPr>
            <a:lvl7pPr marL="3200400" lvl="6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7pPr>
            <a:lvl8pPr marL="3657600" lvl="7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8pPr>
            <a:lvl9pPr marL="4114800" lvl="8" indent="-566102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5315"/>
              <a:buChar char="•"/>
              <a:defRPr sz="5315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231672" y="12960191"/>
            <a:ext cx="10449613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720"/>
              <a:buNone/>
              <a:defRPr sz="3720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3189"/>
              <a:buNone/>
              <a:defRPr sz="3189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2657"/>
              <a:buNone/>
              <a:defRPr sz="2657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2231672" y="10590160"/>
            <a:ext cx="13706416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2"/>
          </p:nvPr>
        </p:nvSpPr>
        <p:spPr>
          <a:xfrm>
            <a:off x="2231672" y="15780233"/>
            <a:ext cx="13706416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3"/>
          </p:nvPr>
        </p:nvSpPr>
        <p:spPr>
          <a:xfrm>
            <a:off x="16402140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 b="1"/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15"/>
              <a:buNone/>
              <a:defRPr sz="5315" b="1"/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83"/>
              <a:buNone/>
              <a:defRPr sz="4783" b="1"/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 b="1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4"/>
          </p:nvPr>
        </p:nvSpPr>
        <p:spPr>
          <a:xfrm>
            <a:off x="16402140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944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2210576" y="28910433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5315"/>
              <a:buNone/>
              <a:defRPr sz="531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783"/>
              <a:buNone/>
              <a:defRPr sz="478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rgbClr val="888888"/>
              </a:buClr>
              <a:buSzPts val="4252"/>
              <a:buNone/>
              <a:defRPr sz="4252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2227262" y="2300287"/>
            <a:ext cx="27944762" cy="835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2227262" y="11499850"/>
            <a:ext cx="27944762" cy="27411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98500" algn="l" rtl="0">
              <a:lnSpc>
                <a:spcPct val="90000"/>
              </a:lnSpc>
              <a:spcBef>
                <a:spcPts val="2663"/>
              </a:spcBef>
              <a:spcAft>
                <a:spcPts val="0"/>
              </a:spcAft>
              <a:buClr>
                <a:schemeClr val="dk1"/>
              </a:buClr>
              <a:buSzPts val="7400"/>
              <a:buFont typeface="Arial"/>
              <a:buChar char="•"/>
              <a:defRPr sz="7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286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651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sz="5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27050" algn="l" rtl="0">
              <a:lnSpc>
                <a:spcPct val="90000"/>
              </a:lnSpc>
              <a:spcBef>
                <a:spcPts val="1325"/>
              </a:spcBef>
              <a:spcAft>
                <a:spcPts val="0"/>
              </a:spcAft>
              <a:buClr>
                <a:schemeClr val="dk1"/>
              </a:buClr>
              <a:buSzPts val="4700"/>
              <a:buFont typeface="Arial"/>
              <a:buChar char="•"/>
              <a:defRPr sz="4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2320" algn="l" rtl="0">
              <a:lnSpc>
                <a:spcPct val="90000"/>
              </a:lnSpc>
              <a:spcBef>
                <a:spcPts val="1329"/>
              </a:spcBef>
              <a:spcAft>
                <a:spcPts val="0"/>
              </a:spcAft>
              <a:buClr>
                <a:schemeClr val="dk1"/>
              </a:buClr>
              <a:buSzPts val="4783"/>
              <a:buFont typeface="Arial"/>
              <a:buChar char="•"/>
              <a:defRPr sz="478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2227262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10731500" y="40039925"/>
            <a:ext cx="10936287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2882225" y="40039925"/>
            <a:ext cx="7289800" cy="230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100"/>
              <a:buFont typeface="Arial"/>
              <a:buNone/>
              <a:defRPr sz="31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"/>
          <p:cNvSpPr txBox="1"/>
          <p:nvPr/>
        </p:nvSpPr>
        <p:spPr>
          <a:xfrm>
            <a:off x="2049462" y="7181193"/>
            <a:ext cx="28803600" cy="1337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pt-BR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CARACTERIZAÇÃO EPIDEMIOLÓGICA E CLÍNICO-LABORATORIAL DA HEMATÚRIA ENZOÓTICA EM BOVINOS NO SUDESTE DE MINAS GERAIS</a:t>
            </a:r>
            <a:endParaRPr lang="pt-BR" dirty="0"/>
          </a:p>
        </p:txBody>
      </p:sp>
      <p:sp>
        <p:nvSpPr>
          <p:cNvPr id="88" name="Google Shape;88;p1"/>
          <p:cNvSpPr txBox="1"/>
          <p:nvPr/>
        </p:nvSpPr>
        <p:spPr>
          <a:xfrm>
            <a:off x="1797050" y="9302252"/>
            <a:ext cx="28803600" cy="845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RUSSANO, </a:t>
            </a:r>
            <a:r>
              <a:rPr lang="en-US" sz="3200" u="sng" dirty="0">
                <a:solidFill>
                  <a:schemeClr val="dk1"/>
                </a:solidFill>
              </a:rPr>
              <a:t>K</a:t>
            </a:r>
            <a:r>
              <a:rPr lang="en-US" sz="3200" dirty="0">
                <a:solidFill>
                  <a:schemeClr val="dk1"/>
                </a:solidFill>
              </a:rPr>
              <a:t>; RODRIGUES, C; CHENARD, M.G; CUNHA, I.M; RAMOS, L.F.C.S; BASTOS, J.M.P; MELILO, M.N; HELAYEL, M.A</a:t>
            </a:r>
            <a:endParaRPr dirty="0"/>
          </a:p>
        </p:txBody>
      </p:sp>
      <p:sp>
        <p:nvSpPr>
          <p:cNvPr id="89" name="Google Shape;89;p1"/>
          <p:cNvSpPr txBox="1"/>
          <p:nvPr/>
        </p:nvSpPr>
        <p:spPr>
          <a:xfrm>
            <a:off x="2049462" y="13144500"/>
            <a:ext cx="13314362" cy="15434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INTRODUÇÃO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endParaRPr sz="34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Hematúria Enzoótica Bovina (HEB) é uma das formas clínicas da intoxicação crônica por </a:t>
            </a:r>
            <a:r>
              <a:rPr lang="pt-BR" sz="3200" b="1" i="1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Pteridium</a:t>
            </a:r>
            <a:r>
              <a:rPr lang="pt-BR" sz="32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i="1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esculentum</a:t>
            </a:r>
            <a:r>
              <a:rPr lang="pt-BR" sz="32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3200" b="1" i="1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subsp</a:t>
            </a:r>
            <a:r>
              <a:rPr lang="pt-BR" sz="3200" b="1" i="1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pt-BR" sz="3200" b="1" i="1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arachnoideum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acomete principalmente bovinos causando prejuízos para pecuária nacional. A samambaia contém dois princípios tóxicos: o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ptaquilosídeo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responsável pelo efeito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anti-hematopoiético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 carcinogênico em ruminantes e a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tiaminase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tipo I, enzima que inativa a tiamina (vitamina B1) (HIRONO et al., 1984; TOKARNIA et al., 2012). O broto é a porção mais tóxica e o rizoma possui maior atividade carcinogênica (THOMSON, 2004; TOKARNIA et al., 2012).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OBJETIVO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________________________________________</a:t>
            </a: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1" dirty="0">
                <a:solidFill>
                  <a:schemeClr val="dk1"/>
                </a:solidFill>
              </a:rPr>
              <a:t>R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ealizar a caracterização epidemiológica</a:t>
            </a:r>
            <a:r>
              <a:rPr lang="pt-BR" sz="3200" b="1" i="1" dirty="0">
                <a:solidFill>
                  <a:schemeClr val="dk1"/>
                </a:solidFill>
              </a:rPr>
              <a:t> 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clínico-laboratorial dos casos de HEB na região da zona da mata e sudeste de Minas Gerais.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endParaRPr sz="30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MATERIAL E MÉTODOS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6198850" y="13317537"/>
            <a:ext cx="13314300" cy="258677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05850" tIns="52925" rIns="105850" bIns="529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RESULTADOS E DISCUSSÃO 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</a:t>
            </a:r>
            <a:endParaRPr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lang="pt-BR" sz="3600" dirty="0">
              <a:solidFill>
                <a:schemeClr val="dk1"/>
              </a:solidFill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Nas entrevistas foi constatado que poucas propriedades faziam complementação alimentar durante o período de escassez, o que sugere que a </a:t>
            </a:r>
            <a:r>
              <a:rPr lang="pt-BR" sz="3200" b="1" i="1" dirty="0">
                <a:solidFill>
                  <a:schemeClr val="tx1"/>
                </a:solidFill>
              </a:rPr>
              <a:t>fome </a:t>
            </a: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seja o principal fator para a ingestão da planta e </a:t>
            </a:r>
            <a:r>
              <a:rPr lang="pt-BR" sz="3200" b="1" i="1" dirty="0">
                <a:solidFill>
                  <a:schemeClr val="tx1"/>
                </a:solidFill>
              </a:rPr>
              <a:t>desenvolvimento do</a:t>
            </a: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vício (CARVALHO, 2009; FRANCISCHIN et al., 2018; GONÇALVES et al., 2009; MARÇAL et al., 2002; TOKARNIA et al., 2000; TOKARNIA et al., 2012). Das propriedades que possuíam a planta, 10% possuíam um animal com HC, número menor do que o observado por outros autores como Pereira et al (2022), Galvão et al, 2012, </a:t>
            </a:r>
            <a:r>
              <a:rPr lang="pt-BR" sz="3200" b="1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Groxco</a:t>
            </a: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et al, 2017 e Silva et al (2009). Os valores de hematócrito, contagem de eritrócitos, concentração de hemoglobina, VCM e CHCM não apresentaram diferença significativa entre os grupos estudados e se mantiveram dentro dos limites fisiológicos, corroborando com os descritos por alguns autores (FORTES et al., 2016; RECHE et al., 2019), mas discordando dos estudos de outros pesquisadores (CÂMARA et al., 2009; FAN et al., 1979; GALVÃO et al., 2012; TOBAR et al., 2015; WATANABE e MARÇAL, 2016). Já a </a:t>
            </a:r>
            <a:r>
              <a:rPr lang="pt-BR" sz="3200" b="1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urofita</a:t>
            </a: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apresentou alterações significativas na presença de sangue e proteína na urina de animais com hematúria clínica e subclínica. Apesar do uso da </a:t>
            </a:r>
            <a:r>
              <a:rPr lang="pt-BR" sz="3200" b="1" i="1" u="none" strike="noStrike" cap="none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urinálise</a:t>
            </a:r>
            <a:r>
              <a:rPr lang="pt-BR" sz="3200" b="1" i="1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em outros estudos de casos de HEB (FORTES et al., 2016; PAVELSKI et al., 2014; SANCHEZ VILLALOBOS et al., 2006; WATANABE e MARÇAL, 2016), sua capacidade de </a:t>
            </a:r>
            <a:r>
              <a:rPr lang="pt-BR" sz="3200" b="1" i="1" dirty="0">
                <a:solidFill>
                  <a:schemeClr val="tx1"/>
                </a:solidFill>
              </a:rPr>
              <a:t>diagnóstico não havia sido comparado ao do exame clínico. </a:t>
            </a:r>
            <a:endParaRPr lang="pt-BR" sz="3200" b="1" i="1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endParaRPr sz="2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just">
              <a:lnSpc>
                <a:spcPct val="150000"/>
              </a:lnSpc>
              <a:buClr>
                <a:schemeClr val="dk1"/>
              </a:buClr>
              <a:buSzPts val="3600"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CONCLUSÃO </a:t>
            </a:r>
            <a:r>
              <a:rPr lang="en-US" sz="36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__________________________________________</a:t>
            </a:r>
            <a:endParaRPr lang="en-US" sz="3600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 hemograma e a análise bioquímica não apresentaram informações relevantes características para o diagnóstico da HEB. Contudo, a </a:t>
            </a:r>
            <a:r>
              <a:rPr lang="pt-BR" sz="3200" b="1" i="1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urinálise</a:t>
            </a:r>
            <a:r>
              <a:rPr lang="pt-BR" sz="32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se mostrou extremamente sensíveis e específica para o diagnóstico precoce da doença.</a:t>
            </a:r>
            <a:endParaRPr i="1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AGRADECIMENTOS  </a:t>
            </a:r>
            <a:r>
              <a:rPr lang="en-US" sz="3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_________________________________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lang="pt-BR" sz="32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1922462" y="11076977"/>
            <a:ext cx="28551187" cy="53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5850" tIns="52925" rIns="105850" bIns="52925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err="1">
                <a:solidFill>
                  <a:schemeClr val="dk1"/>
                </a:solidFill>
              </a:rPr>
              <a:t>Universidade</a:t>
            </a:r>
            <a:r>
              <a:rPr lang="en-US" sz="2800" dirty="0">
                <a:solidFill>
                  <a:schemeClr val="dk1"/>
                </a:solidFill>
              </a:rPr>
              <a:t> Federal Fluminense</a:t>
            </a:r>
            <a:endParaRPr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6946799-8218-4D15-9FA6-709009C21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79" r="46028"/>
          <a:stretch/>
        </p:blipFill>
        <p:spPr>
          <a:xfrm rot="5400000">
            <a:off x="13855876" y="-13937310"/>
            <a:ext cx="4684362" cy="325589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A6E0642-6596-48BD-B826-D0870C7145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636" r="3750"/>
          <a:stretch/>
        </p:blipFill>
        <p:spPr>
          <a:xfrm rot="5400000">
            <a:off x="15155519" y="25925922"/>
            <a:ext cx="2085072" cy="3246436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964C3AD-AE33-4C1B-A6A0-35B258D716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064" r="44885"/>
          <a:stretch/>
        </p:blipFill>
        <p:spPr>
          <a:xfrm rot="5400000">
            <a:off x="25354083" y="15634330"/>
            <a:ext cx="45719" cy="50916754"/>
          </a:xfrm>
          <a:prstGeom prst="rect">
            <a:avLst/>
          </a:prstGeom>
        </p:spPr>
      </p:pic>
      <p:pic>
        <p:nvPicPr>
          <p:cNvPr id="2" name="Imagem 1" descr="Logotipo&#10;&#10;Descrição gerada automaticamente">
            <a:extLst>
              <a:ext uri="{FF2B5EF4-FFF2-40B4-BE49-F238E27FC236}">
                <a16:creationId xmlns:a16="http://schemas.microsoft.com/office/drawing/2014/main" id="{74EF43B0-1508-497F-CC8B-A4D2990A93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17295" y="39066927"/>
            <a:ext cx="2896702" cy="891873"/>
          </a:xfrm>
          <a:prstGeom prst="rect">
            <a:avLst/>
          </a:prstGeom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0B72CFB8-F4E4-5239-1C0E-F9DBE1DDB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44751" y="38934151"/>
            <a:ext cx="1356634" cy="1256067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7AFC9EA7-8AF3-AD83-F0FE-570795F08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49234" y="38967533"/>
            <a:ext cx="2179607" cy="1117048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78D9450-FF86-E7A6-DC6F-F755CFE388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11318" y="38560361"/>
            <a:ext cx="2085073" cy="2085073"/>
          </a:xfrm>
          <a:prstGeom prst="rect">
            <a:avLst/>
          </a:prstGeom>
        </p:spPr>
      </p:pic>
      <p:pic>
        <p:nvPicPr>
          <p:cNvPr id="9" name="Imagem 8" descr="Texto&#10;&#10;Descrição gerada automaticamente">
            <a:extLst>
              <a:ext uri="{FF2B5EF4-FFF2-40B4-BE49-F238E27FC236}">
                <a16:creationId xmlns:a16="http://schemas.microsoft.com/office/drawing/2014/main" id="{7938BB8D-5658-CC6D-415B-9986DA7419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60929" y="38984775"/>
            <a:ext cx="2633630" cy="1031038"/>
          </a:xfrm>
          <a:prstGeom prst="rect">
            <a:avLst/>
          </a:prstGeom>
        </p:spPr>
      </p:pic>
      <p:pic>
        <p:nvPicPr>
          <p:cNvPr id="17" name="Imagem 16" descr="Diagrama&#10;&#10;Descrição gerada automaticamente">
            <a:extLst>
              <a:ext uri="{FF2B5EF4-FFF2-40B4-BE49-F238E27FC236}">
                <a16:creationId xmlns:a16="http://schemas.microsoft.com/office/drawing/2014/main" id="{D3CC582C-14CA-F5CB-9808-54BA2F5143C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4035" r="3805"/>
          <a:stretch/>
        </p:blipFill>
        <p:spPr>
          <a:xfrm>
            <a:off x="2236188" y="27933199"/>
            <a:ext cx="12251753" cy="1292444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11143</TotalTime>
  <Words>522</Words>
  <Application>Microsoft Office PowerPoint</Application>
  <PresentationFormat>Personalizar</PresentationFormat>
  <Paragraphs>21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HERBERT_SOUSA</dc:creator>
  <cp:lastModifiedBy>Kícia Russano</cp:lastModifiedBy>
  <cp:revision>16</cp:revision>
  <dcterms:created xsi:type="dcterms:W3CDTF">2008-08-28T23:11:57Z</dcterms:created>
  <dcterms:modified xsi:type="dcterms:W3CDTF">2024-03-22T21:52:27Z</dcterms:modified>
</cp:coreProperties>
</file>