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Verdana" panose="020B060403050404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" d="100"/>
          <a:sy n="10" d="100"/>
        </p:scale>
        <p:origin x="2436" y="25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6873414"/>
            <a:ext cx="28803600" cy="195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cap="all" dirty="0" smtClean="0">
                <a:solidFill>
                  <a:schemeClr val="dk1"/>
                </a:solidFill>
              </a:rPr>
              <a:t>Desafios </a:t>
            </a:r>
            <a:r>
              <a:rPr lang="pt-BR" sz="4000" b="1" cap="all" dirty="0">
                <a:solidFill>
                  <a:schemeClr val="dk1"/>
                </a:solidFill>
              </a:rPr>
              <a:t>sanitários em SISTEMA DE </a:t>
            </a:r>
            <a:r>
              <a:rPr lang="pt-BR" sz="4000" b="1" cap="all" dirty="0" err="1">
                <a:solidFill>
                  <a:schemeClr val="dk1"/>
                </a:solidFill>
              </a:rPr>
              <a:t>semi-confinamento</a:t>
            </a:r>
            <a:r>
              <a:rPr lang="pt-BR" sz="4000" b="1" cap="all" dirty="0">
                <a:solidFill>
                  <a:schemeClr val="dk1"/>
                </a:solidFill>
              </a:rPr>
              <a:t> DURANTE A PROVA DE PRÉ-SELEÇÃO DE TOUROS JOVENS DA RAÇA </a:t>
            </a:r>
            <a:r>
              <a:rPr lang="pt-BR" sz="4000" b="1" cap="all" dirty="0" err="1">
                <a:solidFill>
                  <a:schemeClr val="dk1"/>
                </a:solidFill>
              </a:rPr>
              <a:t>Gir</a:t>
            </a:r>
            <a:r>
              <a:rPr lang="pt-BR" sz="4000" b="1" cap="all" dirty="0">
                <a:solidFill>
                  <a:schemeClr val="dk1"/>
                </a:solidFill>
              </a:rPr>
              <a:t> Leiteiro PO</a:t>
            </a:r>
          </a:p>
          <a:p>
            <a:pPr lvl="0" algn="ctr">
              <a:buClr>
                <a:schemeClr val="dk1"/>
              </a:buClr>
              <a:buSzPts val="4000"/>
            </a:pPr>
            <a:r>
              <a:rPr lang="pt-BR" sz="4000" b="1" cap="all" dirty="0" smtClean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771336"/>
            <a:ext cx="28803600" cy="190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u="sng" dirty="0" smtClean="0">
                <a:solidFill>
                  <a:schemeClr val="dk1"/>
                </a:solidFill>
              </a:rPr>
              <a:t>Priscila </a:t>
            </a:r>
            <a:r>
              <a:rPr lang="pt-BR" sz="3200" u="sng" dirty="0">
                <a:solidFill>
                  <a:schemeClr val="dk1"/>
                </a:solidFill>
              </a:rPr>
              <a:t>Vasconcelos Leite</a:t>
            </a:r>
            <a:r>
              <a:rPr lang="pt-BR" sz="3200" dirty="0">
                <a:solidFill>
                  <a:schemeClr val="dk1"/>
                </a:solidFill>
              </a:rPr>
              <a:t>; </a:t>
            </a:r>
            <a:r>
              <a:rPr lang="pt-BR" sz="3200" dirty="0" err="1">
                <a:solidFill>
                  <a:schemeClr val="dk1"/>
                </a:solidFill>
              </a:rPr>
              <a:t>Melisa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err="1">
                <a:solidFill>
                  <a:schemeClr val="dk1"/>
                </a:solidFill>
              </a:rPr>
              <a:t>Montaño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err="1">
                <a:solidFill>
                  <a:schemeClr val="dk1"/>
                </a:solidFill>
              </a:rPr>
              <a:t>Villarroel</a:t>
            </a:r>
            <a:r>
              <a:rPr lang="pt-BR" sz="3200" dirty="0">
                <a:solidFill>
                  <a:schemeClr val="dk1"/>
                </a:solidFill>
              </a:rPr>
              <a:t>, Paloma Coutinho Silva; Carlos Henrique </a:t>
            </a:r>
            <a:r>
              <a:rPr lang="pt-BR" sz="3200" dirty="0" err="1">
                <a:solidFill>
                  <a:schemeClr val="dk1"/>
                </a:solidFill>
              </a:rPr>
              <a:t>Cavallari</a:t>
            </a:r>
            <a:r>
              <a:rPr lang="pt-BR" sz="3200" dirty="0">
                <a:solidFill>
                  <a:schemeClr val="dk1"/>
                </a:solidFill>
              </a:rPr>
              <a:t> Machado, André Rabelo Fernandes; Juliana Jorge Paschoal, Pollyanna Mafra Soares; Amanda Pifano Neto Quintal.</a:t>
            </a:r>
            <a:endParaRPr lang="pt-BR" sz="3200" dirty="0">
              <a:solidFill>
                <a:schemeClr val="dk1"/>
              </a:solidFill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endParaRPr u="sng"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2042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	O </a:t>
            </a:r>
            <a:r>
              <a:rPr lang="pt-BR" sz="3200" dirty="0">
                <a:solidFill>
                  <a:schemeClr val="dk1"/>
                </a:solidFill>
              </a:rPr>
              <a:t>Programa Nacional de Melhoramento Genético de </a:t>
            </a:r>
            <a:r>
              <a:rPr lang="pt-BR" sz="3200" dirty="0" err="1">
                <a:solidFill>
                  <a:schemeClr val="dk1"/>
                </a:solidFill>
              </a:rPr>
              <a:t>Gir</a:t>
            </a:r>
            <a:r>
              <a:rPr lang="pt-BR" sz="3200" dirty="0">
                <a:solidFill>
                  <a:schemeClr val="dk1"/>
                </a:solidFill>
              </a:rPr>
              <a:t> Leiteiro (PNMGL) tem como objetivo identificar e selecionar touros geneticamente superiores para características de produção, reprodução, conformação e </a:t>
            </a:r>
            <a:r>
              <a:rPr lang="pt-BR" sz="3200" dirty="0" smtClean="0">
                <a:solidFill>
                  <a:schemeClr val="dk1"/>
                </a:solidFill>
              </a:rPr>
              <a:t>manejo. Gerenciar os indicadores sanitários desde a chegada dos animais até o abate é um importante processo para auxiliar no controle das enfermidades e garantir o melhor desempenho do animal na prova. 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endParaRPr sz="3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OBJETIVO___________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pt-BR" sz="3200" dirty="0" smtClean="0">
                <a:solidFill>
                  <a:schemeClr val="dk1"/>
                </a:solidFill>
              </a:rPr>
              <a:t>Este </a:t>
            </a:r>
            <a:r>
              <a:rPr lang="pt-BR" sz="3200" dirty="0">
                <a:solidFill>
                  <a:schemeClr val="dk1"/>
                </a:solidFill>
              </a:rPr>
              <a:t>trabalho objetivou avaliar as atividades relacionadas ao manejo sanitário, como o monitoramento das doenças, protocolo vacinal e estabelecimento de protocolos sanitário a serem utilizados nas provas zootécnicas.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defTabSz="807918">
              <a:lnSpc>
                <a:spcPct val="150000"/>
              </a:lnSpc>
            </a:pPr>
            <a:r>
              <a:rPr lang="pt-BR" sz="3200" dirty="0">
                <a:solidFill>
                  <a:schemeClr val="dk1"/>
                </a:solidFill>
              </a:rPr>
              <a:t>O </a:t>
            </a:r>
            <a:r>
              <a:rPr lang="pt-BR" sz="3200" dirty="0">
                <a:solidFill>
                  <a:schemeClr val="dk1"/>
                </a:solidFill>
              </a:rPr>
              <a:t>estudo foi realizado na fazenda escola das Faculdades Associadas de Uberaba (FAZU), no sistema de </a:t>
            </a:r>
            <a:r>
              <a:rPr lang="pt-BR" sz="3200" dirty="0" err="1">
                <a:solidFill>
                  <a:schemeClr val="dk1"/>
                </a:solidFill>
              </a:rPr>
              <a:t>semi-confinamento</a:t>
            </a:r>
            <a:r>
              <a:rPr lang="pt-BR" sz="3200" dirty="0">
                <a:solidFill>
                  <a:schemeClr val="dk1"/>
                </a:solidFill>
              </a:rPr>
              <a:t>. Foram utilizados 54 touros da raça GIR leiteiro Puro de Origem (PO), comprovados por registro genealógico definitivo (RGD</a:t>
            </a:r>
            <a:r>
              <a:rPr lang="pt-BR" sz="3200" dirty="0">
                <a:solidFill>
                  <a:schemeClr val="dk1"/>
                </a:solidFill>
              </a:rPr>
              <a:t>). Para </a:t>
            </a:r>
            <a:r>
              <a:rPr lang="pt-BR" sz="3200" dirty="0">
                <a:solidFill>
                  <a:schemeClr val="dk1"/>
                </a:solidFill>
              </a:rPr>
              <a:t>o manejo sanitário, foi verificado a utilização de protocolos vacinais, monitoramento de </a:t>
            </a:r>
            <a:r>
              <a:rPr lang="pt-BR" sz="3200" dirty="0" err="1">
                <a:solidFill>
                  <a:schemeClr val="dk1"/>
                </a:solidFill>
              </a:rPr>
              <a:t>endo</a:t>
            </a:r>
            <a:r>
              <a:rPr lang="pt-BR" sz="3200" dirty="0">
                <a:solidFill>
                  <a:schemeClr val="dk1"/>
                </a:solidFill>
              </a:rPr>
              <a:t> e ectoparasitas por OPG, contagem de </a:t>
            </a:r>
            <a:r>
              <a:rPr lang="pt-BR" sz="3200" dirty="0" err="1">
                <a:solidFill>
                  <a:schemeClr val="dk1"/>
                </a:solidFill>
              </a:rPr>
              <a:t>papilomatose</a:t>
            </a:r>
            <a:r>
              <a:rPr lang="pt-BR" sz="3200" dirty="0">
                <a:solidFill>
                  <a:schemeClr val="dk1"/>
                </a:solidFill>
              </a:rPr>
              <a:t> bovina quando presente e descrição de incidência de doenças (Figura 1</a:t>
            </a:r>
            <a:r>
              <a:rPr lang="pt-BR" sz="3200" dirty="0">
                <a:solidFill>
                  <a:schemeClr val="dk1"/>
                </a:solidFill>
              </a:rPr>
              <a:t>).</a:t>
            </a:r>
            <a:r>
              <a:rPr lang="en-US" sz="3200" dirty="0">
                <a:solidFill>
                  <a:schemeClr val="dk1"/>
                </a:solidFill>
              </a:rPr>
              <a:t>        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61140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DISCUSSÃO_________</a:t>
            </a:r>
            <a:r>
              <a:rPr lang="en-US" sz="3600" b="1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6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Das </a:t>
            </a:r>
            <a:r>
              <a:rPr lang="pt-BR" sz="3200" dirty="0">
                <a:solidFill>
                  <a:schemeClr val="dk1"/>
                </a:solidFill>
              </a:rPr>
              <a:t>enfermidades que mais acometeram os animais no período do confinamento (Figura 2).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dirty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dirty="0" smtClean="0">
              <a:solidFill>
                <a:schemeClr val="dk1"/>
              </a:solidFill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dirty="0" smtClean="0">
                <a:solidFill>
                  <a:schemeClr val="dk1"/>
                </a:solidFill>
              </a:rPr>
              <a:t>Foi </a:t>
            </a:r>
            <a:r>
              <a:rPr lang="pt-BR" sz="3200" dirty="0">
                <a:solidFill>
                  <a:schemeClr val="dk1"/>
                </a:solidFill>
              </a:rPr>
              <a:t>observado 1,8% (01/55) de lesão de casco, 3,6% (02/55) de </a:t>
            </a:r>
            <a:r>
              <a:rPr lang="pt-BR" sz="3200" dirty="0" err="1">
                <a:solidFill>
                  <a:schemeClr val="dk1"/>
                </a:solidFill>
              </a:rPr>
              <a:t>miíase</a:t>
            </a:r>
            <a:r>
              <a:rPr lang="pt-BR" sz="3200" dirty="0">
                <a:solidFill>
                  <a:schemeClr val="dk1"/>
                </a:solidFill>
              </a:rPr>
              <a:t>; 7,3% (04/55) de </a:t>
            </a:r>
            <a:r>
              <a:rPr lang="pt-BR" sz="3200" dirty="0" err="1">
                <a:solidFill>
                  <a:schemeClr val="dk1"/>
                </a:solidFill>
              </a:rPr>
              <a:t>hipomotilidade</a:t>
            </a:r>
            <a:r>
              <a:rPr lang="pt-BR" sz="3200" dirty="0">
                <a:solidFill>
                  <a:schemeClr val="dk1"/>
                </a:solidFill>
              </a:rPr>
              <a:t> intestinal e </a:t>
            </a:r>
            <a:r>
              <a:rPr lang="pt-BR" sz="3200" dirty="0" err="1">
                <a:solidFill>
                  <a:schemeClr val="dk1"/>
                </a:solidFill>
              </a:rPr>
              <a:t>timpanismo</a:t>
            </a:r>
            <a:r>
              <a:rPr lang="pt-BR" sz="3200" dirty="0">
                <a:solidFill>
                  <a:schemeClr val="dk1"/>
                </a:solidFill>
              </a:rPr>
              <a:t>; 10,9% (06/55) de abcesso; 21,8% (12/55) de IBR e BVD; 50,9% (28/55) de endoparasitas; 50,9% (28/55) de ectoparasitas e 74,5% (41/55) de </a:t>
            </a:r>
            <a:r>
              <a:rPr lang="pt-BR" sz="3200" dirty="0" err="1">
                <a:solidFill>
                  <a:schemeClr val="dk1"/>
                </a:solidFill>
              </a:rPr>
              <a:t>papilomatose</a:t>
            </a:r>
            <a:r>
              <a:rPr lang="pt-BR" sz="3200" dirty="0">
                <a:solidFill>
                  <a:schemeClr val="dk1"/>
                </a:solidFill>
              </a:rPr>
              <a:t> bovina.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</a:t>
            </a:r>
            <a:r>
              <a:rPr lang="en-US" sz="34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r>
              <a:rPr lang="en-US" sz="34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</a:t>
            </a:r>
            <a:r>
              <a:rPr lang="en-US" sz="3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>
                <a:solidFill>
                  <a:schemeClr val="dk1"/>
                </a:solidFill>
              </a:rPr>
              <a:t>O </a:t>
            </a:r>
            <a:r>
              <a:rPr lang="pt-BR" sz="3200" dirty="0">
                <a:solidFill>
                  <a:schemeClr val="dk1"/>
                </a:solidFill>
              </a:rPr>
              <a:t>controle sanitário deve fazer parte da rotina dentro dos sistemas de produção, entretanto muitas vezes não é mensurado o quanto ele pode interferir na qualidade dos touros jovens e do alcance máximo do seu potencial reprodutivo e produtivo.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AGRADECIMENTOS_________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7575"/>
            <a:ext cx="285511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FAZU – Faculdades Associadas de 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Uberaba e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Associação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Brasileira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Criadores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Gir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Leiteiro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084075" y="21391776"/>
            <a:ext cx="229550" cy="380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b="1" cap="al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106484" y="21391776"/>
            <a:ext cx="18473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846517" y="2144563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2917" y="38876112"/>
            <a:ext cx="2619941" cy="111085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1089" y="38567113"/>
            <a:ext cx="1722165" cy="172216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25819966" y="39314937"/>
            <a:ext cx="3336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FUNDAGRI</a:t>
            </a:r>
            <a:endParaRPr lang="pt-BR" sz="4400" b="1" dirty="0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50157" y="38772011"/>
            <a:ext cx="2499746" cy="1312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2708317"/>
            <a:ext cx="10858571" cy="7767244"/>
          </a:xfrm>
          <a:prstGeom prst="rect">
            <a:avLst/>
          </a:prstGeom>
        </p:spPr>
      </p:pic>
      <p:pic>
        <p:nvPicPr>
          <p:cNvPr id="36" name="Imagem 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/>
          <a:stretch/>
        </p:blipFill>
        <p:spPr>
          <a:xfrm>
            <a:off x="18092057" y="16689449"/>
            <a:ext cx="8997540" cy="5615380"/>
          </a:xfrm>
          <a:prstGeom prst="rect">
            <a:avLst/>
          </a:prstGeom>
        </p:spPr>
      </p:pic>
      <p:sp>
        <p:nvSpPr>
          <p:cNvPr id="37" name="Rectangle 38">
            <a:extLst>
              <a:ext uri="{FF2B5EF4-FFF2-40B4-BE49-F238E27FC236}">
                <a16:creationId xmlns:a16="http://schemas.microsoft.com/office/drawing/2014/main" id="{D90565EF-A510-4423-AB7A-D0483642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55" y="18157576"/>
            <a:ext cx="5633043" cy="46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870" tIns="40436" rIns="80870" bIns="40436">
            <a:spAutoFit/>
          </a:bodyPr>
          <a:lstStyle/>
          <a:p>
            <a:pPr algn="just" defTabSz="807918"/>
            <a:r>
              <a:rPr lang="pt-BR" sz="2500" dirty="0" smtClean="0">
                <a:latin typeface="+mj-lt"/>
                <a:ea typeface="Verdana" charset="0"/>
                <a:cs typeface="Verdana" charset="0"/>
              </a:rPr>
              <a:t>Figura 2. </a:t>
            </a:r>
            <a:r>
              <a:rPr lang="pt-BR" sz="2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Incidência das enfermidades.</a:t>
            </a:r>
            <a:endParaRPr lang="pt-BR" sz="2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8" name="Imagem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495" y="25748732"/>
            <a:ext cx="6834362" cy="59299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CCE2921-7AE6-4512-8748-14A9E84EE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8210" y="25858764"/>
            <a:ext cx="6410578" cy="46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870" tIns="40436" rIns="80870" bIns="40436">
            <a:spAutoFit/>
          </a:bodyPr>
          <a:lstStyle/>
          <a:p>
            <a:pPr algn="just" defTabSz="807918">
              <a:lnSpc>
                <a:spcPct val="150000"/>
              </a:lnSpc>
            </a:pPr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3200" dirty="0">
                <a:solidFill>
                  <a:schemeClr val="dk1"/>
                </a:solidFill>
              </a:rPr>
              <a:t>Foi realizado o monitoramento da carga parasitária de coccídeos e </a:t>
            </a:r>
            <a:r>
              <a:rPr lang="pt-BR" sz="3200" dirty="0">
                <a:solidFill>
                  <a:schemeClr val="dk1"/>
                </a:solidFill>
              </a:rPr>
              <a:t>vermes</a:t>
            </a:r>
            <a:r>
              <a:rPr lang="pt-BR" sz="3200" dirty="0">
                <a:solidFill>
                  <a:schemeClr val="dk1"/>
                </a:solidFill>
              </a:rPr>
              <a:t> redondos ao longo do tempo para verificar a necessidade de tratamento (Fig. 3).</a:t>
            </a:r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D90565EF-A510-4423-AB7A-D0483642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0155" y="31754492"/>
            <a:ext cx="5633043" cy="5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870" tIns="40436" rIns="80870" bIns="40436">
            <a:spAutoFit/>
          </a:bodyPr>
          <a:lstStyle/>
          <a:p>
            <a:pPr algn="just" defTabSz="807918"/>
            <a:r>
              <a:rPr lang="pt-BR" sz="3200" dirty="0" smtClean="0">
                <a:latin typeface="+mj-lt"/>
                <a:ea typeface="Verdana" charset="0"/>
                <a:cs typeface="Verdana" charset="0"/>
              </a:rPr>
              <a:t>Figura 3. </a:t>
            </a:r>
            <a:r>
              <a:rPr lang="pt-BR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Carga parasitária.</a:t>
            </a:r>
            <a:endParaRPr lang="pt-BR" sz="32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225</Words>
  <Application>Microsoft Office PowerPoint</Application>
  <PresentationFormat>Personalizar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Verdana</vt:lpstr>
      <vt:lpstr>Arial</vt:lpstr>
      <vt:lpstr>Times New Roman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Amanda Quintal</cp:lastModifiedBy>
  <cp:revision>27</cp:revision>
  <dcterms:created xsi:type="dcterms:W3CDTF">2008-08-28T23:11:57Z</dcterms:created>
  <dcterms:modified xsi:type="dcterms:W3CDTF">2024-03-26T02:20:30Z</dcterms:modified>
</cp:coreProperties>
</file>