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p:scale>
          <a:sx n="20" d="100"/>
          <a:sy n="20" d="100"/>
        </p:scale>
        <p:origin x="480" y="-2268"/>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7416128"/>
            <a:ext cx="28803600" cy="868118"/>
          </a:xfrm>
          <a:prstGeom prst="rect">
            <a:avLst/>
          </a:prstGeom>
          <a:noFill/>
          <a:ln>
            <a:noFill/>
          </a:ln>
        </p:spPr>
        <p:txBody>
          <a:bodyPr spcFirstLastPara="1" wrap="square" lIns="105850" tIns="52925" rIns="105850" bIns="52925" anchor="ctr" anchorCtr="0">
            <a:spAutoFit/>
          </a:bodyPr>
          <a:lstStyle/>
          <a:p>
            <a:pPr algn="ctr">
              <a:lnSpc>
                <a:spcPct val="107000"/>
              </a:lnSpc>
              <a:spcAft>
                <a:spcPts val="800"/>
              </a:spcAft>
            </a:pPr>
            <a:r>
              <a:rPr lang="pt-BR" sz="4000" b="1" kern="100" dirty="0">
                <a:effectLst/>
                <a:latin typeface="+mj-lt"/>
                <a:ea typeface="Calibri" panose="020F0502020204030204" pitchFamily="34" charset="0"/>
                <a:cs typeface="Times New Roman" panose="02020603050405020304" pitchFamily="18" charset="0"/>
              </a:rPr>
              <a:t>USO DA ULTRASSONOGRAFIA A CAMPO E SEUS ACHADOS NAS ENFERMIDADES DIGESTIVAS DE BOVINOS</a:t>
            </a:r>
          </a:p>
        </p:txBody>
      </p:sp>
      <p:sp>
        <p:nvSpPr>
          <p:cNvPr id="88" name="Google Shape;88;p1"/>
          <p:cNvSpPr txBox="1"/>
          <p:nvPr/>
        </p:nvSpPr>
        <p:spPr>
          <a:xfrm>
            <a:off x="1797050" y="9302252"/>
            <a:ext cx="28803600" cy="845547"/>
          </a:xfrm>
          <a:prstGeom prst="rect">
            <a:avLst/>
          </a:prstGeom>
          <a:noFill/>
          <a:ln>
            <a:noFill/>
          </a:ln>
        </p:spPr>
        <p:txBody>
          <a:bodyPr spcFirstLastPara="1" wrap="square" lIns="105850" tIns="52925" rIns="105850" bIns="52925" anchor="ctr" anchorCtr="0">
            <a:spAutoFit/>
          </a:bodyPr>
          <a:lstStyle/>
          <a:p>
            <a:pPr lvl="0" algn="ctr">
              <a:lnSpc>
                <a:spcPct val="150000"/>
              </a:lnSpc>
              <a:buClr>
                <a:schemeClr val="dk1"/>
              </a:buClr>
              <a:buSzPts val="3200"/>
            </a:pPr>
            <a:r>
              <a:rPr lang="en-US" sz="3200" b="0" i="0" u="sng" strike="noStrike" cap="none" dirty="0">
                <a:solidFill>
                  <a:schemeClr val="dk1"/>
                </a:solidFill>
                <a:latin typeface="Arial"/>
                <a:ea typeface="Arial"/>
                <a:cs typeface="Arial"/>
                <a:sym typeface="Arial"/>
              </a:rPr>
              <a:t>Eduardo </a:t>
            </a:r>
            <a:r>
              <a:rPr lang="en-US" sz="3200" b="0" i="0" u="sng" strike="noStrike" cap="none" dirty="0" err="1">
                <a:solidFill>
                  <a:schemeClr val="dk1"/>
                </a:solidFill>
                <a:latin typeface="Arial"/>
                <a:ea typeface="Arial"/>
                <a:cs typeface="Arial"/>
                <a:sym typeface="Arial"/>
              </a:rPr>
              <a:t>Zache</a:t>
            </a:r>
            <a:r>
              <a:rPr lang="en-US" sz="3200" dirty="0">
                <a:solidFill>
                  <a:schemeClr val="dk1"/>
                </a:solidFill>
              </a:rPr>
              <a:t>, </a:t>
            </a:r>
            <a:r>
              <a:rPr lang="en-US" sz="3200" dirty="0" err="1">
                <a:solidFill>
                  <a:schemeClr val="dk1"/>
                </a:solidFill>
              </a:rPr>
              <a:t>Natália</a:t>
            </a:r>
            <a:r>
              <a:rPr lang="en-US" sz="3200" dirty="0">
                <a:solidFill>
                  <a:schemeClr val="dk1"/>
                </a:solidFill>
              </a:rPr>
              <a:t> Geovana </a:t>
            </a:r>
            <a:r>
              <a:rPr lang="en-US" sz="3200" dirty="0" err="1">
                <a:solidFill>
                  <a:schemeClr val="dk1"/>
                </a:solidFill>
              </a:rPr>
              <a:t>Tonel</a:t>
            </a:r>
            <a:r>
              <a:rPr lang="en-US" sz="3200" dirty="0">
                <a:solidFill>
                  <a:schemeClr val="dk1"/>
                </a:solidFill>
              </a:rPr>
              <a:t>,</a:t>
            </a:r>
            <a:r>
              <a:rPr lang="en-US" sz="3200" b="0" i="0" u="none" strike="noStrike" cap="none" dirty="0">
                <a:solidFill>
                  <a:schemeClr val="dk1"/>
                </a:solidFill>
                <a:latin typeface="Arial"/>
                <a:ea typeface="Arial"/>
                <a:cs typeface="Arial"/>
                <a:sym typeface="Arial"/>
              </a:rPr>
              <a:t> Nicoly Nayana Marcom, José Augusto Bastos Afonso </a:t>
            </a:r>
            <a:r>
              <a:rPr lang="en-US" sz="3200" dirty="0">
                <a:solidFill>
                  <a:schemeClr val="dk1"/>
                </a:solidFill>
              </a:rPr>
              <a:t>e William Larsen Rodrigues</a:t>
            </a:r>
          </a:p>
        </p:txBody>
      </p:sp>
      <p:sp>
        <p:nvSpPr>
          <p:cNvPr id="89" name="Google Shape;89;p1"/>
          <p:cNvSpPr txBox="1"/>
          <p:nvPr/>
        </p:nvSpPr>
        <p:spPr>
          <a:xfrm>
            <a:off x="2049462" y="13147446"/>
            <a:ext cx="13314362" cy="25775449"/>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INTRODUÇÃO </a:t>
            </a:r>
            <a:r>
              <a:rPr lang="en-US" sz="3600" b="1" i="1" u="none" strike="noStrike" cap="none" dirty="0">
                <a:solidFill>
                  <a:schemeClr val="dk1"/>
                </a:solidFill>
                <a:latin typeface="Arial"/>
                <a:ea typeface="Arial"/>
                <a:cs typeface="Arial"/>
                <a:sym typeface="Arial"/>
              </a:rPr>
              <a:t>______________________________________</a:t>
            </a:r>
            <a:endParaRPr dirty="0"/>
          </a:p>
          <a:p>
            <a:pPr marL="0" marR="0" lvl="0" indent="0" algn="just" rtl="0">
              <a:lnSpc>
                <a:spcPct val="150000"/>
              </a:lnSpc>
              <a:spcBef>
                <a:spcPts val="0"/>
              </a:spcBef>
              <a:spcAft>
                <a:spcPts val="0"/>
              </a:spcAft>
              <a:buClr>
                <a:schemeClr val="dk1"/>
              </a:buClr>
              <a:buSzPts val="3400"/>
              <a:buFont typeface="Arial"/>
              <a:buNone/>
            </a:pPr>
            <a:endParaRPr sz="34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dirty="0">
                <a:effectLst/>
                <a:latin typeface="+mj-lt"/>
                <a:ea typeface="Calibri" panose="020F0502020204030204" pitchFamily="34" charset="0"/>
                <a:cs typeface="Times New Roman" panose="02020603050405020304" pitchFamily="18" charset="0"/>
              </a:rPr>
              <a:t>Exames complementares são grandes aliados do clínico para confirmar a suspeita clínica e nortear a conduta adequada para cada paciente. A ultrassonografia é um método não invasivo que permite a observação em tempo real do funcionamento das estruturas avaliadas, garante maior agilidade na tomada de decisão a campo e pode ser realizada com o mesmo aparelho e </a:t>
            </a:r>
            <a:r>
              <a:rPr lang="pt-BR" sz="3200" b="1" i="1" dirty="0" err="1">
                <a:effectLst/>
                <a:latin typeface="+mj-lt"/>
                <a:ea typeface="Calibri" panose="020F0502020204030204" pitchFamily="34" charset="0"/>
                <a:cs typeface="Times New Roman" panose="02020603050405020304" pitchFamily="18" charset="0"/>
              </a:rPr>
              <a:t>probe</a:t>
            </a:r>
            <a:r>
              <a:rPr lang="pt-BR" sz="3200" b="1" i="1" dirty="0">
                <a:effectLst/>
                <a:latin typeface="+mj-lt"/>
                <a:ea typeface="Calibri" panose="020F0502020204030204" pitchFamily="34" charset="0"/>
                <a:cs typeface="Times New Roman" panose="02020603050405020304" pitchFamily="18" charset="0"/>
              </a:rPr>
              <a:t> utilizados na avaliação reprodutiva. Algumas enfermidades digestivas resultam em alterações características na ultrassonografia, permitindo decidir entre o tratamento ou descarte do paciente, impactando diretamente nos custos de produção. </a:t>
            </a:r>
            <a:r>
              <a:rPr lang="en-US" sz="3200" b="1" i="1" u="none" strike="noStrike" cap="none" dirty="0">
                <a:solidFill>
                  <a:schemeClr val="dk1"/>
                </a:solidFill>
                <a:latin typeface="+mj-lt"/>
                <a:ea typeface="Arial"/>
                <a:cs typeface="Arial"/>
                <a:sym typeface="Arial"/>
              </a:rPr>
              <a:t>  </a:t>
            </a:r>
          </a:p>
          <a:p>
            <a:pPr marL="0" marR="0" lvl="0" indent="0" algn="just" rtl="0">
              <a:lnSpc>
                <a:spcPct val="150000"/>
              </a:lnSpc>
              <a:spcBef>
                <a:spcPts val="0"/>
              </a:spcBef>
              <a:spcAft>
                <a:spcPts val="0"/>
              </a:spcAft>
              <a:buClr>
                <a:schemeClr val="dk1"/>
              </a:buClr>
              <a:buSzPts val="3200"/>
              <a:buFont typeface="Arial"/>
              <a:buNone/>
            </a:pPr>
            <a:r>
              <a:rPr lang="en-US" sz="3200" b="1" i="1" u="none" strike="noStrike" cap="none" dirty="0">
                <a:solidFill>
                  <a:schemeClr val="dk1"/>
                </a:solidFill>
                <a:latin typeface="Arial"/>
                <a:ea typeface="Arial"/>
                <a:cs typeface="Arial"/>
                <a:sym typeface="Arial"/>
              </a:rPr>
              <a:t>      </a:t>
            </a: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OBJETIVO </a:t>
            </a:r>
            <a:r>
              <a:rPr lang="en-US" sz="3600" b="1" i="1" u="none" strike="noStrike" cap="none" dirty="0">
                <a:solidFill>
                  <a:schemeClr val="dk1"/>
                </a:solidFill>
                <a:latin typeface="Arial"/>
                <a:ea typeface="Arial"/>
                <a:cs typeface="Arial"/>
                <a:sym typeface="Arial"/>
              </a:rPr>
              <a:t> _________________________________________</a:t>
            </a:r>
            <a:endParaRPr dirty="0"/>
          </a:p>
          <a:p>
            <a:pPr marL="0" marR="0" lvl="0" indent="0" algn="just" rtl="0">
              <a:lnSpc>
                <a:spcPct val="150000"/>
              </a:lnSpc>
              <a:spcBef>
                <a:spcPts val="0"/>
              </a:spcBef>
              <a:spcAft>
                <a:spcPts val="0"/>
              </a:spcAft>
              <a:buClr>
                <a:schemeClr val="dk1"/>
              </a:buClr>
              <a:buSzPts val="3200"/>
              <a:buFont typeface="Arial"/>
              <a:buNone/>
            </a:pPr>
            <a:endParaRPr sz="3200" u="none" strike="noStrike" cap="none" dirty="0">
              <a:solidFill>
                <a:schemeClr val="dk1"/>
              </a:solidFill>
              <a:latin typeface="+mj-lt"/>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dirty="0">
                <a:effectLst/>
                <a:latin typeface="+mj-lt"/>
                <a:ea typeface="Calibri" panose="020F0502020204030204" pitchFamily="34" charset="0"/>
                <a:cs typeface="Times New Roman" panose="02020603050405020304" pitchFamily="18" charset="0"/>
              </a:rPr>
              <a:t>O presente estudo busca relatar os achados ultrassonográficos de diferentes enfermidades digestivas diagnosticadas em bovinos leiteiros atendidos na região sudoeste do estado do Paraná. </a:t>
            </a:r>
          </a:p>
          <a:p>
            <a:pPr marL="0" marR="0" lvl="0" indent="0" algn="just" rtl="0">
              <a:lnSpc>
                <a:spcPct val="150000"/>
              </a:lnSpc>
              <a:spcBef>
                <a:spcPts val="0"/>
              </a:spcBef>
              <a:spcAft>
                <a:spcPts val="0"/>
              </a:spcAft>
              <a:buClr>
                <a:schemeClr val="dk1"/>
              </a:buClr>
              <a:buSzPts val="3200"/>
              <a:buFont typeface="Arial"/>
              <a:buNone/>
            </a:pPr>
            <a:endParaRPr sz="3200" u="none" strike="noStrike" cap="none" dirty="0">
              <a:solidFill>
                <a:schemeClr val="dk1"/>
              </a:solidFill>
              <a:latin typeface="+mj-lt"/>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E MÉTODOS </a:t>
            </a:r>
            <a:r>
              <a:rPr lang="en-US" sz="3600" b="1" i="1" u="none" strike="noStrike" cap="none" dirty="0">
                <a:solidFill>
                  <a:schemeClr val="dk1"/>
                </a:solidFill>
                <a:latin typeface="Arial"/>
                <a:ea typeface="Arial"/>
                <a:cs typeface="Arial"/>
                <a:sym typeface="Arial"/>
              </a:rPr>
              <a:t>______________________________</a:t>
            </a:r>
            <a:endParaRPr dirty="0"/>
          </a:p>
          <a:p>
            <a:pPr marL="0" marR="0" lvl="0" indent="0" algn="just" rtl="0">
              <a:lnSpc>
                <a:spcPct val="150000"/>
              </a:lnSpc>
              <a:spcBef>
                <a:spcPts val="0"/>
              </a:spcBef>
              <a:spcAft>
                <a:spcPts val="0"/>
              </a:spcAft>
              <a:buClr>
                <a:schemeClr val="dk1"/>
              </a:buClr>
              <a:buSzPts val="3400"/>
              <a:buFont typeface="Arial"/>
              <a:buNone/>
            </a:pPr>
            <a:endParaRPr sz="34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Foram registradas imagens com o aparelho </a:t>
            </a:r>
            <a:r>
              <a:rPr lang="pt-BR" sz="3200" b="1" i="1" u="none" strike="noStrike" cap="none" dirty="0" err="1">
                <a:solidFill>
                  <a:schemeClr val="dk1"/>
                </a:solidFill>
                <a:latin typeface="Arial"/>
                <a:ea typeface="Arial"/>
                <a:cs typeface="Arial"/>
                <a:sym typeface="Arial"/>
              </a:rPr>
              <a:t>Kaixim</a:t>
            </a:r>
            <a:r>
              <a:rPr lang="pt-BR" sz="3200" b="1" i="1" u="none" strike="noStrike" cap="none" dirty="0">
                <a:solidFill>
                  <a:schemeClr val="dk1"/>
                </a:solidFill>
                <a:latin typeface="Arial"/>
                <a:ea typeface="Arial"/>
                <a:cs typeface="Arial"/>
                <a:sym typeface="Arial"/>
              </a:rPr>
              <a:t> RKU10, na frequência de 4,5 MHz com </a:t>
            </a:r>
            <a:r>
              <a:rPr lang="pt-BR" sz="3200" b="1" i="1" u="none" strike="noStrike" cap="none" dirty="0" err="1">
                <a:solidFill>
                  <a:schemeClr val="dk1"/>
                </a:solidFill>
                <a:latin typeface="Arial"/>
                <a:ea typeface="Arial"/>
                <a:cs typeface="Arial"/>
                <a:sym typeface="Arial"/>
              </a:rPr>
              <a:t>probe</a:t>
            </a:r>
            <a:r>
              <a:rPr lang="pt-BR" sz="3200" b="1" i="1" u="none" strike="noStrike" cap="none" dirty="0">
                <a:solidFill>
                  <a:schemeClr val="dk1"/>
                </a:solidFill>
                <a:latin typeface="Arial"/>
                <a:ea typeface="Arial"/>
                <a:cs typeface="Arial"/>
                <a:sym typeface="Arial"/>
              </a:rPr>
              <a:t> transretal de bovinos com suspeita clínica de acometimento digestivo. </a:t>
            </a: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r>
              <a:rPr lang="pt-BR" sz="3600" b="1" dirty="0">
                <a:solidFill>
                  <a:schemeClr val="tx1"/>
                </a:solidFill>
              </a:rPr>
              <a:t>RESULTADOS E DISCUSSÃO _________________________</a:t>
            </a:r>
          </a:p>
          <a:p>
            <a:pPr marL="0" marR="0" lvl="0" indent="0" algn="just" rtl="0">
              <a:lnSpc>
                <a:spcPct val="150000"/>
              </a:lnSpc>
              <a:spcBef>
                <a:spcPts val="0"/>
              </a:spcBef>
              <a:spcAft>
                <a:spcPts val="0"/>
              </a:spcAft>
              <a:buClr>
                <a:schemeClr val="dk1"/>
              </a:buClr>
              <a:buSzPts val="3200"/>
              <a:buFont typeface="Arial"/>
              <a:buNone/>
            </a:pPr>
            <a:endParaRPr lang="pt-BR" sz="3600" dirty="0">
              <a:solidFill>
                <a:schemeClr val="tx1"/>
              </a:solidFill>
            </a:endParaRPr>
          </a:p>
          <a:p>
            <a:pPr marL="0" marR="0" lvl="0" indent="0" algn="just" rtl="0">
              <a:lnSpc>
                <a:spcPct val="150000"/>
              </a:lnSpc>
              <a:spcBef>
                <a:spcPts val="0"/>
              </a:spcBef>
              <a:spcAft>
                <a:spcPts val="0"/>
              </a:spcAft>
              <a:buClr>
                <a:schemeClr val="dk1"/>
              </a:buClr>
              <a:buSzPts val="3200"/>
              <a:buFont typeface="Arial"/>
              <a:buNone/>
            </a:pPr>
            <a:r>
              <a:rPr lang="pt-BR" sz="3200" b="1" i="1" dirty="0">
                <a:effectLst/>
                <a:latin typeface="+mj-lt"/>
                <a:ea typeface="Calibri" panose="020F0502020204030204" pitchFamily="34" charset="0"/>
                <a:cs typeface="Times New Roman" panose="02020603050405020304" pitchFamily="18" charset="0"/>
              </a:rPr>
              <a:t>Na avaliação da região </a:t>
            </a:r>
            <a:r>
              <a:rPr lang="pt-BR" sz="3200" b="1" i="1" dirty="0" err="1">
                <a:effectLst/>
                <a:latin typeface="+mj-lt"/>
                <a:ea typeface="Calibri" panose="020F0502020204030204" pitchFamily="34" charset="0"/>
                <a:cs typeface="Times New Roman" panose="02020603050405020304" pitchFamily="18" charset="0"/>
              </a:rPr>
              <a:t>cranioventral</a:t>
            </a:r>
            <a:r>
              <a:rPr lang="pt-BR" sz="3200" b="1" i="1" dirty="0">
                <a:effectLst/>
                <a:latin typeface="+mj-lt"/>
                <a:ea typeface="Calibri" panose="020F0502020204030204" pitchFamily="34" charset="0"/>
                <a:cs typeface="Times New Roman" panose="02020603050405020304" pitchFamily="18" charset="0"/>
              </a:rPr>
              <a:t> do tórax de animais com suspeita de </a:t>
            </a:r>
            <a:r>
              <a:rPr lang="pt-BR" sz="3200" b="1" i="1" dirty="0" err="1">
                <a:effectLst/>
                <a:latin typeface="+mj-lt"/>
                <a:ea typeface="Calibri" panose="020F0502020204030204" pitchFamily="34" charset="0"/>
                <a:cs typeface="Times New Roman" panose="02020603050405020304" pitchFamily="18" charset="0"/>
              </a:rPr>
              <a:t>reticuloperitonite</a:t>
            </a:r>
            <a:r>
              <a:rPr lang="pt-BR" sz="3200" b="1" i="1" dirty="0">
                <a:effectLst/>
                <a:latin typeface="+mj-lt"/>
                <a:ea typeface="Calibri" panose="020F0502020204030204" pitchFamily="34" charset="0"/>
                <a:cs typeface="Times New Roman" panose="02020603050405020304" pitchFamily="18" charset="0"/>
              </a:rPr>
              <a:t> traumática, observou-se peritônio e superfície do retículo irregulares, distanciamento do retículo da parede ventral, com presença de líquido anecoico contendo estruturas amorfas </a:t>
            </a:r>
            <a:r>
              <a:rPr lang="pt-BR" sz="3200" b="1" i="1" dirty="0" err="1">
                <a:effectLst/>
                <a:latin typeface="+mj-lt"/>
                <a:ea typeface="Calibri" panose="020F0502020204030204" pitchFamily="34" charset="0"/>
                <a:cs typeface="Times New Roman" panose="02020603050405020304" pitchFamily="18" charset="0"/>
              </a:rPr>
              <a:t>hiperecoicas</a:t>
            </a:r>
            <a:r>
              <a:rPr lang="pt-BR" sz="3200" b="1" i="1" dirty="0">
                <a:effectLst/>
                <a:latin typeface="+mj-lt"/>
                <a:ea typeface="Calibri" panose="020F0502020204030204" pitchFamily="34" charset="0"/>
                <a:cs typeface="Times New Roman" panose="02020603050405020304" pitchFamily="18" charset="0"/>
              </a:rPr>
              <a:t> em suspensão, sugestivas de fibrina (Figura 1–A, seta amarela), além de redução na amplitude de contração do retículo.  </a:t>
            </a:r>
            <a:endParaRPr lang="pt-BR" sz="3200" b="1" i="1" dirty="0">
              <a:latin typeface="+mj-lt"/>
            </a:endParaRPr>
          </a:p>
        </p:txBody>
      </p:sp>
      <p:sp>
        <p:nvSpPr>
          <p:cNvPr id="90" name="Google Shape;90;p1"/>
          <p:cNvSpPr txBox="1"/>
          <p:nvPr/>
        </p:nvSpPr>
        <p:spPr>
          <a:xfrm>
            <a:off x="16228717" y="13147446"/>
            <a:ext cx="13314300" cy="26206336"/>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200"/>
              <a:buFont typeface="Arial"/>
              <a:buNone/>
            </a:pPr>
            <a:r>
              <a:rPr lang="pt-BR" sz="3200" b="1" i="1" dirty="0">
                <a:effectLst/>
                <a:latin typeface="+mj-lt"/>
                <a:ea typeface="Calibri" panose="020F0502020204030204" pitchFamily="34" charset="0"/>
                <a:cs typeface="Times New Roman" panose="02020603050405020304" pitchFamily="18" charset="0"/>
              </a:rPr>
              <a:t>O abomaso foi visualizado como um órgão delimitado por fina linha ecogênica, com conteúdo homogêneo, moderadamente ecogênico com pontilhados </a:t>
            </a:r>
            <a:r>
              <a:rPr lang="pt-BR" sz="3200" b="1" i="1" dirty="0" err="1">
                <a:effectLst/>
                <a:latin typeface="+mj-lt"/>
                <a:ea typeface="Calibri" panose="020F0502020204030204" pitchFamily="34" charset="0"/>
                <a:cs typeface="Times New Roman" panose="02020603050405020304" pitchFamily="18" charset="0"/>
              </a:rPr>
              <a:t>hiperecóicos</a:t>
            </a:r>
            <a:r>
              <a:rPr lang="pt-BR" sz="3200" b="1" i="1" dirty="0">
                <a:effectLst/>
                <a:latin typeface="+mj-lt"/>
                <a:ea typeface="Calibri" panose="020F0502020204030204" pitchFamily="34" charset="0"/>
                <a:cs typeface="Times New Roman" panose="02020603050405020304" pitchFamily="18" charset="0"/>
              </a:rPr>
              <a:t> que se movimentam, e quando deslocado, terá estas características no local suspeito de deslocamento. Nos casos de síndrome jejuno-hemorrágico acompanhados, se observou segmentos intestinais repletos de conteúdo ecogênico seguidos de segmentos vazios, sugestivo de obstrução intestinal (Figura 1–B). Em pacientes com sinais de indigestão vagal, foram observados abscessos hepáticos (Figura 1 –C), evidenciados como estrutura arredondada, com cápsula bem delimitada </a:t>
            </a:r>
            <a:r>
              <a:rPr lang="pt-BR" sz="3200" b="1" i="1" dirty="0" err="1">
                <a:effectLst/>
                <a:latin typeface="+mj-lt"/>
                <a:ea typeface="Calibri" panose="020F0502020204030204" pitchFamily="34" charset="0"/>
                <a:cs typeface="Times New Roman" panose="02020603050405020304" pitchFamily="18" charset="0"/>
              </a:rPr>
              <a:t>hiperecogênica</a:t>
            </a:r>
            <a:r>
              <a:rPr lang="pt-BR" sz="3200" b="1" i="1" dirty="0">
                <a:effectLst/>
                <a:latin typeface="+mj-lt"/>
                <a:ea typeface="Calibri" panose="020F0502020204030204" pitchFamily="34" charset="0"/>
                <a:cs typeface="Times New Roman" panose="02020603050405020304" pitchFamily="18" charset="0"/>
              </a:rPr>
              <a:t> e conteúdo heterogêneo que variava entre anecoico à </a:t>
            </a:r>
            <a:r>
              <a:rPr lang="pt-BR" sz="3200" b="1" i="1" dirty="0" err="1">
                <a:effectLst/>
                <a:latin typeface="+mj-lt"/>
                <a:ea typeface="Calibri" panose="020F0502020204030204" pitchFamily="34" charset="0"/>
                <a:cs typeface="Times New Roman" panose="02020603050405020304" pitchFamily="18" charset="0"/>
              </a:rPr>
              <a:t>hiperecoico</a:t>
            </a:r>
            <a:r>
              <a:rPr lang="pt-BR" sz="3200" b="1" i="1" dirty="0">
                <a:effectLst/>
                <a:latin typeface="+mj-lt"/>
                <a:ea typeface="Calibri" panose="020F0502020204030204" pitchFamily="34" charset="0"/>
                <a:cs typeface="Times New Roman" panose="02020603050405020304" pitchFamily="18" charset="0"/>
              </a:rPr>
              <a:t>.</a:t>
            </a: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mj-lt"/>
              <a:ea typeface="Calibri" panose="020F0502020204030204" pitchFamily="34" charset="0"/>
              <a:cs typeface="Times New Roman" panose="02020603050405020304" pitchFamily="18" charset="0"/>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latin typeface="+mj-lt"/>
              <a:ea typeface="Calibri" panose="020F0502020204030204" pitchFamily="34" charset="0"/>
              <a:cs typeface="Times New Roman" panose="02020603050405020304" pitchFamily="18" charset="0"/>
            </a:endParaRP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mj-lt"/>
              <a:ea typeface="Calibri" panose="020F0502020204030204" pitchFamily="34" charset="0"/>
              <a:cs typeface="Times New Roman" panose="02020603050405020304" pitchFamily="18" charset="0"/>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latin typeface="+mj-lt"/>
              <a:ea typeface="Calibri" panose="020F0502020204030204" pitchFamily="34" charset="0"/>
              <a:cs typeface="Times New Roman" panose="02020603050405020304" pitchFamily="18" charset="0"/>
            </a:endParaRP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mj-lt"/>
              <a:ea typeface="Calibri" panose="020F0502020204030204" pitchFamily="34" charset="0"/>
              <a:cs typeface="Times New Roman" panose="02020603050405020304" pitchFamily="18" charset="0"/>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r>
              <a:rPr lang="pt-BR" sz="3000" b="1" i="1" u="none" strike="noStrike" cap="none" dirty="0">
                <a:solidFill>
                  <a:schemeClr val="dk1"/>
                </a:solidFill>
                <a:latin typeface="Arial"/>
                <a:ea typeface="Arial"/>
                <a:cs typeface="Arial"/>
                <a:sym typeface="Arial"/>
              </a:rPr>
              <a:t>Figura 1: A </a:t>
            </a:r>
            <a:r>
              <a:rPr lang="pt-BR" sz="2800" b="1" i="1" dirty="0">
                <a:effectLst/>
                <a:latin typeface="+mj-lt"/>
                <a:ea typeface="Calibri" panose="020F0502020204030204" pitchFamily="34" charset="0"/>
                <a:cs typeface="Times New Roman" panose="02020603050405020304" pitchFamily="18" charset="0"/>
              </a:rPr>
              <a:t>–</a:t>
            </a:r>
            <a:r>
              <a:rPr lang="pt-BR" sz="3000" b="1" i="1" u="none" strike="noStrike" cap="none" dirty="0">
                <a:solidFill>
                  <a:schemeClr val="dk1"/>
                </a:solidFill>
                <a:latin typeface="Arial"/>
                <a:ea typeface="Arial"/>
                <a:cs typeface="Arial"/>
                <a:sym typeface="Arial"/>
              </a:rPr>
              <a:t> </a:t>
            </a:r>
            <a:r>
              <a:rPr lang="pt-BR" sz="2800" b="1" i="1" u="none" strike="noStrike" cap="none" dirty="0">
                <a:solidFill>
                  <a:schemeClr val="dk1"/>
                </a:solidFill>
                <a:latin typeface="+mj-lt"/>
                <a:ea typeface="Calibri" panose="020F0502020204030204" pitchFamily="34" charset="0"/>
                <a:cs typeface="Times New Roman" panose="02020603050405020304" pitchFamily="18" charset="0"/>
                <a:sym typeface="Arial"/>
              </a:rPr>
              <a:t>E</a:t>
            </a:r>
            <a:r>
              <a:rPr lang="pt-BR" sz="2800" b="1" i="1" dirty="0">
                <a:effectLst/>
                <a:latin typeface="+mj-lt"/>
                <a:ea typeface="Calibri" panose="020F0502020204030204" pitchFamily="34" charset="0"/>
                <a:cs typeface="Times New Roman" panose="02020603050405020304" pitchFamily="18" charset="0"/>
              </a:rPr>
              <a:t>struturas amorfas </a:t>
            </a:r>
            <a:r>
              <a:rPr lang="pt-BR" sz="2800" b="1" i="1" dirty="0" err="1">
                <a:effectLst/>
                <a:latin typeface="+mj-lt"/>
                <a:ea typeface="Calibri" panose="020F0502020204030204" pitchFamily="34" charset="0"/>
                <a:cs typeface="Times New Roman" panose="02020603050405020304" pitchFamily="18" charset="0"/>
              </a:rPr>
              <a:t>hiperecoicas</a:t>
            </a:r>
            <a:r>
              <a:rPr lang="pt-BR" sz="2800" b="1" i="1" dirty="0">
                <a:effectLst/>
                <a:latin typeface="+mj-lt"/>
                <a:ea typeface="Calibri" panose="020F0502020204030204" pitchFamily="34" charset="0"/>
                <a:cs typeface="Times New Roman" panose="02020603050405020304" pitchFamily="18" charset="0"/>
              </a:rPr>
              <a:t> em suspensão na região de retículo, sugestivas de fibrina;</a:t>
            </a:r>
            <a:r>
              <a:rPr lang="pt-BR" sz="3000" b="1" i="1" u="none" strike="noStrike" cap="none" dirty="0">
                <a:solidFill>
                  <a:schemeClr val="dk1"/>
                </a:solidFill>
                <a:latin typeface="Arial"/>
                <a:ea typeface="Arial"/>
                <a:cs typeface="Arial"/>
                <a:sym typeface="Arial"/>
              </a:rPr>
              <a:t> B – Alças intestinais dilatadas, com conteúdo ecogênico intraluminal e </a:t>
            </a:r>
            <a:r>
              <a:rPr lang="pt-BR" sz="3000" b="1" i="1" u="none" strike="noStrike" cap="none" dirty="0" err="1">
                <a:solidFill>
                  <a:schemeClr val="dk1"/>
                </a:solidFill>
                <a:latin typeface="Arial"/>
                <a:ea typeface="Arial"/>
                <a:cs typeface="Arial"/>
                <a:sym typeface="Arial"/>
              </a:rPr>
              <a:t>extraluminal</a:t>
            </a:r>
            <a:r>
              <a:rPr lang="pt-BR" sz="3000" b="1" i="1" u="none" strike="noStrike" cap="none" dirty="0">
                <a:solidFill>
                  <a:schemeClr val="dk1"/>
                </a:solidFill>
                <a:latin typeface="Arial"/>
                <a:ea typeface="Arial"/>
                <a:cs typeface="Arial"/>
                <a:sym typeface="Arial"/>
              </a:rPr>
              <a:t>, sugestivo de coágulo e fibrina, respectivamente e C </a:t>
            </a:r>
            <a:r>
              <a:rPr lang="pt-BR" sz="2800" b="1" i="1" dirty="0">
                <a:effectLst/>
                <a:latin typeface="+mj-lt"/>
                <a:ea typeface="Calibri" panose="020F0502020204030204" pitchFamily="34" charset="0"/>
                <a:cs typeface="Times New Roman" panose="02020603050405020304" pitchFamily="18" charset="0"/>
              </a:rPr>
              <a:t>–</a:t>
            </a:r>
            <a:r>
              <a:rPr lang="pt-BR" sz="3000" b="1" i="1" u="none" strike="noStrike" cap="none" dirty="0">
                <a:solidFill>
                  <a:schemeClr val="dk1"/>
                </a:solidFill>
                <a:latin typeface="Arial"/>
                <a:ea typeface="Arial"/>
                <a:cs typeface="Arial"/>
                <a:sym typeface="Arial"/>
              </a:rPr>
              <a:t> </a:t>
            </a:r>
            <a:r>
              <a:rPr lang="pt-BR" sz="2800" b="1" i="1" u="none" strike="noStrike" cap="none" dirty="0">
                <a:solidFill>
                  <a:schemeClr val="dk1"/>
                </a:solidFill>
                <a:latin typeface="+mj-lt"/>
                <a:ea typeface="Calibri" panose="020F0502020204030204" pitchFamily="34" charset="0"/>
                <a:cs typeface="Times New Roman" panose="02020603050405020304" pitchFamily="18" charset="0"/>
                <a:sym typeface="Arial"/>
              </a:rPr>
              <a:t>E</a:t>
            </a:r>
            <a:r>
              <a:rPr lang="pt-BR" sz="2800" b="1" i="1" dirty="0">
                <a:effectLst/>
                <a:latin typeface="+mj-lt"/>
                <a:ea typeface="Calibri" panose="020F0502020204030204" pitchFamily="34" charset="0"/>
                <a:cs typeface="Times New Roman" panose="02020603050405020304" pitchFamily="18" charset="0"/>
              </a:rPr>
              <a:t>strutura arredondada, com cápsula bem delimitada </a:t>
            </a:r>
            <a:r>
              <a:rPr lang="pt-BR" sz="2800" b="1" i="1" dirty="0" err="1">
                <a:effectLst/>
                <a:latin typeface="+mj-lt"/>
                <a:ea typeface="Calibri" panose="020F0502020204030204" pitchFamily="34" charset="0"/>
                <a:cs typeface="Times New Roman" panose="02020603050405020304" pitchFamily="18" charset="0"/>
              </a:rPr>
              <a:t>hiperecogênica</a:t>
            </a:r>
            <a:r>
              <a:rPr lang="pt-BR" sz="2800" b="1" i="1" dirty="0">
                <a:effectLst/>
                <a:latin typeface="+mj-lt"/>
                <a:ea typeface="Calibri" panose="020F0502020204030204" pitchFamily="34" charset="0"/>
                <a:cs typeface="Times New Roman" panose="02020603050405020304" pitchFamily="18" charset="0"/>
              </a:rPr>
              <a:t> e conteúdo heterogêneo, sugestivo de abscesso em fígado.</a:t>
            </a:r>
            <a:endParaRPr lang="pt-BR" sz="3000" b="1" i="1"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a:t>
            </a:r>
            <a:r>
              <a:rPr lang="en-US" sz="3600" b="1" i="1" u="none" strike="noStrike" cap="none" dirty="0">
                <a:solidFill>
                  <a:schemeClr val="dk1"/>
                </a:solidFill>
                <a:latin typeface="Arial"/>
                <a:ea typeface="Arial"/>
                <a:cs typeface="Arial"/>
                <a:sym typeface="Arial"/>
              </a:rPr>
              <a:t> </a:t>
            </a:r>
            <a:r>
              <a:rPr lang="pt-BR" sz="3400" i="1" u="none" strike="noStrike" cap="none" dirty="0">
                <a:solidFill>
                  <a:schemeClr val="dk1"/>
                </a:solidFill>
                <a:latin typeface="Arial"/>
                <a:ea typeface="Arial"/>
                <a:cs typeface="Arial"/>
                <a:sym typeface="Arial"/>
              </a:rPr>
              <a:t>________________________________________</a:t>
            </a:r>
            <a:endParaRPr sz="280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 </a:t>
            </a:r>
            <a:endParaRPr dirty="0"/>
          </a:p>
          <a:p>
            <a:pPr marL="0" marR="0" lvl="0" indent="0" algn="just" rtl="0">
              <a:lnSpc>
                <a:spcPct val="150000"/>
              </a:lnSpc>
              <a:spcBef>
                <a:spcPts val="0"/>
              </a:spcBef>
              <a:spcAft>
                <a:spcPts val="0"/>
              </a:spcAft>
              <a:buClr>
                <a:schemeClr val="dk1"/>
              </a:buClr>
              <a:buSzPts val="3200"/>
              <a:buFont typeface="Arial"/>
              <a:buNone/>
            </a:pPr>
            <a:r>
              <a:rPr lang="pt-BR" sz="3200" b="1" i="1" dirty="0">
                <a:effectLst/>
                <a:latin typeface="+mj-lt"/>
                <a:ea typeface="Calibri" panose="020F0502020204030204" pitchFamily="34" charset="0"/>
                <a:cs typeface="Times New Roman" panose="02020603050405020304" pitchFamily="18" charset="0"/>
              </a:rPr>
              <a:t>A ultrassonografia clínica a campo demonstrou ser um exame complementar de grande importância, no qual, mesmo utilizando um aparelho voltado para análise reprodutiva de bovinos, atendeu às necessidades do clínico, permitindo a tomada de decisão dos casos mais rapidamente e melhor conduta para cada caso.</a:t>
            </a:r>
          </a:p>
          <a:p>
            <a:pPr marL="0" marR="0" lvl="0" indent="0" algn="just" rtl="0">
              <a:lnSpc>
                <a:spcPct val="150000"/>
              </a:lnSpc>
              <a:spcBef>
                <a:spcPts val="0"/>
              </a:spcBef>
              <a:spcAft>
                <a:spcPts val="0"/>
              </a:spcAft>
              <a:buClr>
                <a:schemeClr val="dk1"/>
              </a:buClr>
              <a:buSzPts val="3200"/>
              <a:buFont typeface="Arial"/>
              <a:buNone/>
            </a:pPr>
            <a:endParaRPr sz="3200" b="1" i="1" u="none" strike="noStrike" cap="none" dirty="0">
              <a:solidFill>
                <a:schemeClr val="dk1"/>
              </a:solidFill>
              <a:latin typeface="+mj-lt"/>
              <a:ea typeface="Arial"/>
              <a:cs typeface="Arial"/>
              <a:sym typeface="Arial"/>
            </a:endParaRPr>
          </a:p>
          <a:p>
            <a:pPr marL="0" marR="0" lvl="0" indent="0" algn="l" rtl="0">
              <a:lnSpc>
                <a:spcPct val="100000"/>
              </a:lnSpc>
              <a:spcBef>
                <a:spcPts val="0"/>
              </a:spcBef>
              <a:spcAft>
                <a:spcPts val="0"/>
              </a:spcAft>
              <a:buNone/>
            </a:pPr>
            <a:endParaRPr sz="3200" b="1" i="1" u="none" dirty="0">
              <a:solidFill>
                <a:schemeClr val="dk1"/>
              </a:solidFill>
              <a:latin typeface="Arial"/>
              <a:ea typeface="Arial"/>
              <a:cs typeface="Arial"/>
              <a:sym typeface="Arial"/>
            </a:endParaRPr>
          </a:p>
        </p:txBody>
      </p:sp>
      <p:sp>
        <p:nvSpPr>
          <p:cNvPr id="93" name="Google Shape;93;p1"/>
          <p:cNvSpPr txBox="1"/>
          <p:nvPr/>
        </p:nvSpPr>
        <p:spPr>
          <a:xfrm>
            <a:off x="1922462" y="11077575"/>
            <a:ext cx="28551187" cy="536575"/>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dirty="0" err="1">
                <a:solidFill>
                  <a:schemeClr val="dk1"/>
                </a:solidFill>
              </a:rPr>
              <a:t>Zache</a:t>
            </a:r>
            <a:r>
              <a:rPr lang="en-US" sz="2800" dirty="0">
                <a:solidFill>
                  <a:schemeClr val="dk1"/>
                </a:solidFill>
              </a:rPr>
              <a:t> Centro </a:t>
            </a:r>
            <a:r>
              <a:rPr lang="en-US" sz="2800" dirty="0" err="1">
                <a:solidFill>
                  <a:schemeClr val="dk1"/>
                </a:solidFill>
              </a:rPr>
              <a:t>Veterinário</a:t>
            </a:r>
            <a:r>
              <a:rPr lang="en-US" sz="2800" dirty="0">
                <a:solidFill>
                  <a:schemeClr val="dk1"/>
                </a:solidFill>
              </a:rPr>
              <a:t>, </a:t>
            </a:r>
            <a:r>
              <a:rPr lang="en-US" sz="2800" dirty="0" err="1">
                <a:solidFill>
                  <a:schemeClr val="dk1"/>
                </a:solidFill>
              </a:rPr>
              <a:t>Planalto</a:t>
            </a:r>
            <a:r>
              <a:rPr lang="en-US" sz="2800" dirty="0">
                <a:solidFill>
                  <a:schemeClr val="dk1"/>
                </a:solidFill>
              </a:rPr>
              <a:t>-PR; </a:t>
            </a:r>
            <a:r>
              <a:rPr lang="en-US" sz="2800" dirty="0" err="1">
                <a:solidFill>
                  <a:schemeClr val="dk1"/>
                </a:solidFill>
              </a:rPr>
              <a:t>Clínica</a:t>
            </a:r>
            <a:r>
              <a:rPr lang="en-US" sz="2800" dirty="0">
                <a:solidFill>
                  <a:schemeClr val="dk1"/>
                </a:solidFill>
              </a:rPr>
              <a:t> de </a:t>
            </a:r>
            <a:r>
              <a:rPr lang="en-US" sz="2800" dirty="0" err="1">
                <a:solidFill>
                  <a:schemeClr val="dk1"/>
                </a:solidFill>
              </a:rPr>
              <a:t>Bovinos</a:t>
            </a:r>
            <a:r>
              <a:rPr lang="en-US" sz="2800" dirty="0">
                <a:solidFill>
                  <a:schemeClr val="dk1"/>
                </a:solidFill>
              </a:rPr>
              <a:t> de </a:t>
            </a:r>
            <a:r>
              <a:rPr lang="en-US" sz="2800" dirty="0" err="1">
                <a:solidFill>
                  <a:schemeClr val="dk1"/>
                </a:solidFill>
              </a:rPr>
              <a:t>Garanhuns</a:t>
            </a:r>
            <a:r>
              <a:rPr lang="en-US" sz="2800" dirty="0">
                <a:solidFill>
                  <a:schemeClr val="dk1"/>
                </a:solidFill>
              </a:rPr>
              <a:t>, campus </a:t>
            </a:r>
            <a:r>
              <a:rPr lang="en-US" sz="2800" dirty="0" err="1">
                <a:solidFill>
                  <a:schemeClr val="dk1"/>
                </a:solidFill>
              </a:rPr>
              <a:t>Garanhuns</a:t>
            </a:r>
            <a:r>
              <a:rPr lang="en-US" sz="2800" dirty="0">
                <a:solidFill>
                  <a:schemeClr val="dk1"/>
                </a:solidFill>
              </a:rPr>
              <a:t> -UFRPE</a:t>
            </a:r>
            <a:endParaRPr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pic>
        <p:nvPicPr>
          <p:cNvPr id="20" name="Imagem 19">
            <a:extLst>
              <a:ext uri="{FF2B5EF4-FFF2-40B4-BE49-F238E27FC236}">
                <a16:creationId xmlns:a16="http://schemas.microsoft.com/office/drawing/2014/main" id="{1CD827EF-ED34-67A8-50CD-11A41D086CC1}"/>
              </a:ext>
            </a:extLst>
          </p:cNvPr>
          <p:cNvPicPr>
            <a:picLocks noChangeAspect="1"/>
          </p:cNvPicPr>
          <p:nvPr/>
        </p:nvPicPr>
        <p:blipFill rotWithShape="1">
          <a:blip r:embed="rId5"/>
          <a:srcRect t="15195" r="10532" b="12781"/>
          <a:stretch/>
        </p:blipFill>
        <p:spPr>
          <a:xfrm>
            <a:off x="25142893" y="22285291"/>
            <a:ext cx="4243830" cy="4583854"/>
          </a:xfrm>
          <a:prstGeom prst="rect">
            <a:avLst/>
          </a:prstGeom>
        </p:spPr>
      </p:pic>
      <p:pic>
        <p:nvPicPr>
          <p:cNvPr id="22" name="Imagem 21">
            <a:extLst>
              <a:ext uri="{FF2B5EF4-FFF2-40B4-BE49-F238E27FC236}">
                <a16:creationId xmlns:a16="http://schemas.microsoft.com/office/drawing/2014/main" id="{05E83B03-3E6F-ABCF-790E-FF07ACADBB85}"/>
              </a:ext>
            </a:extLst>
          </p:cNvPr>
          <p:cNvPicPr>
            <a:picLocks noChangeAspect="1"/>
          </p:cNvPicPr>
          <p:nvPr/>
        </p:nvPicPr>
        <p:blipFill rotWithShape="1">
          <a:blip r:embed="rId6"/>
          <a:srcRect l="6956" b="11516"/>
          <a:stretch/>
        </p:blipFill>
        <p:spPr>
          <a:xfrm>
            <a:off x="16416094" y="22280379"/>
            <a:ext cx="4508864" cy="4579194"/>
          </a:xfrm>
          <a:prstGeom prst="rect">
            <a:avLst/>
          </a:prstGeom>
        </p:spPr>
      </p:pic>
      <p:sp>
        <p:nvSpPr>
          <p:cNvPr id="26" name="Seta: para a Esquerda 25">
            <a:extLst>
              <a:ext uri="{FF2B5EF4-FFF2-40B4-BE49-F238E27FC236}">
                <a16:creationId xmlns:a16="http://schemas.microsoft.com/office/drawing/2014/main" id="{C66528DF-A6EB-999A-BE34-FBC2BABD0E87}"/>
              </a:ext>
            </a:extLst>
          </p:cNvPr>
          <p:cNvSpPr/>
          <p:nvPr/>
        </p:nvSpPr>
        <p:spPr>
          <a:xfrm rot="3087686">
            <a:off x="19515599" y="25323066"/>
            <a:ext cx="880534" cy="294012"/>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Imagem 28">
            <a:extLst>
              <a:ext uri="{FF2B5EF4-FFF2-40B4-BE49-F238E27FC236}">
                <a16:creationId xmlns:a16="http://schemas.microsoft.com/office/drawing/2014/main" id="{E5B22068-4E91-28DB-834A-F76099BC5EAF}"/>
              </a:ext>
            </a:extLst>
          </p:cNvPr>
          <p:cNvPicPr>
            <a:picLocks noChangeAspect="1"/>
          </p:cNvPicPr>
          <p:nvPr/>
        </p:nvPicPr>
        <p:blipFill rotWithShape="1">
          <a:blip r:embed="rId7"/>
          <a:srcRect t="14332" r="7745"/>
          <a:stretch/>
        </p:blipFill>
        <p:spPr>
          <a:xfrm>
            <a:off x="20924958" y="22280379"/>
            <a:ext cx="4217935" cy="4579194"/>
          </a:xfrm>
          <a:prstGeom prst="rect">
            <a:avLst/>
          </a:prstGeom>
        </p:spPr>
      </p:pic>
      <p:grpSp>
        <p:nvGrpSpPr>
          <p:cNvPr id="14" name="Agrupar 13">
            <a:extLst>
              <a:ext uri="{FF2B5EF4-FFF2-40B4-BE49-F238E27FC236}">
                <a16:creationId xmlns:a16="http://schemas.microsoft.com/office/drawing/2014/main" id="{F80ECD65-2EFD-D80A-274B-DE973197F89C}"/>
              </a:ext>
            </a:extLst>
          </p:cNvPr>
          <p:cNvGrpSpPr/>
          <p:nvPr/>
        </p:nvGrpSpPr>
        <p:grpSpPr>
          <a:xfrm>
            <a:off x="16451262" y="26222814"/>
            <a:ext cx="9556524" cy="646331"/>
            <a:chOff x="16181419" y="28962954"/>
            <a:chExt cx="9556524" cy="646331"/>
          </a:xfrm>
        </p:grpSpPr>
        <p:sp>
          <p:nvSpPr>
            <p:cNvPr id="10" name="CaixaDeTexto 9">
              <a:extLst>
                <a:ext uri="{FF2B5EF4-FFF2-40B4-BE49-F238E27FC236}">
                  <a16:creationId xmlns:a16="http://schemas.microsoft.com/office/drawing/2014/main" id="{66EBC297-8BFF-3DB5-C765-3D2F4C1AD616}"/>
                </a:ext>
              </a:extLst>
            </p:cNvPr>
            <p:cNvSpPr txBox="1"/>
            <p:nvPr/>
          </p:nvSpPr>
          <p:spPr>
            <a:xfrm>
              <a:off x="16181419" y="28962954"/>
              <a:ext cx="750276" cy="646331"/>
            </a:xfrm>
            <a:prstGeom prst="rect">
              <a:avLst/>
            </a:prstGeom>
            <a:noFill/>
            <a:ln>
              <a:noFill/>
            </a:ln>
          </p:spPr>
          <p:txBody>
            <a:bodyPr wrap="square" rtlCol="0">
              <a:spAutoFit/>
            </a:bodyPr>
            <a:lstStyle/>
            <a:p>
              <a:pPr algn="ctr"/>
              <a:r>
                <a:rPr lang="pt-BR" sz="3600" b="1" dirty="0">
                  <a:solidFill>
                    <a:srgbClr val="FFFF00"/>
                  </a:solidFill>
                </a:rPr>
                <a:t>A</a:t>
              </a:r>
            </a:p>
          </p:txBody>
        </p:sp>
        <p:sp>
          <p:nvSpPr>
            <p:cNvPr id="12" name="CaixaDeTexto 11">
              <a:extLst>
                <a:ext uri="{FF2B5EF4-FFF2-40B4-BE49-F238E27FC236}">
                  <a16:creationId xmlns:a16="http://schemas.microsoft.com/office/drawing/2014/main" id="{476BA9A0-E4A5-6919-545E-0B2D63CD4543}"/>
                </a:ext>
              </a:extLst>
            </p:cNvPr>
            <p:cNvSpPr txBox="1"/>
            <p:nvPr/>
          </p:nvSpPr>
          <p:spPr>
            <a:xfrm>
              <a:off x="24987667" y="28962954"/>
              <a:ext cx="750276" cy="646331"/>
            </a:xfrm>
            <a:prstGeom prst="rect">
              <a:avLst/>
            </a:prstGeom>
            <a:noFill/>
            <a:ln>
              <a:noFill/>
            </a:ln>
          </p:spPr>
          <p:txBody>
            <a:bodyPr wrap="square" rtlCol="0">
              <a:spAutoFit/>
            </a:bodyPr>
            <a:lstStyle/>
            <a:p>
              <a:pPr algn="ctr"/>
              <a:r>
                <a:rPr lang="pt-BR" sz="3600" b="1" dirty="0">
                  <a:solidFill>
                    <a:srgbClr val="FFFF00"/>
                  </a:solidFill>
                </a:rPr>
                <a:t>C</a:t>
              </a:r>
            </a:p>
          </p:txBody>
        </p:sp>
        <p:sp>
          <p:nvSpPr>
            <p:cNvPr id="11" name="CaixaDeTexto 10">
              <a:extLst>
                <a:ext uri="{FF2B5EF4-FFF2-40B4-BE49-F238E27FC236}">
                  <a16:creationId xmlns:a16="http://schemas.microsoft.com/office/drawing/2014/main" id="{8EF3B85D-8D6B-0D9D-BA99-9DB5D94F4E87}"/>
                </a:ext>
              </a:extLst>
            </p:cNvPr>
            <p:cNvSpPr txBox="1"/>
            <p:nvPr/>
          </p:nvSpPr>
          <p:spPr>
            <a:xfrm>
              <a:off x="20784580" y="28962954"/>
              <a:ext cx="750276" cy="646331"/>
            </a:xfrm>
            <a:prstGeom prst="rect">
              <a:avLst/>
            </a:prstGeom>
            <a:noFill/>
            <a:ln>
              <a:noFill/>
            </a:ln>
          </p:spPr>
          <p:txBody>
            <a:bodyPr wrap="square" rtlCol="0">
              <a:spAutoFit/>
            </a:bodyPr>
            <a:lstStyle/>
            <a:p>
              <a:pPr algn="ctr"/>
              <a:r>
                <a:rPr lang="pt-BR" sz="3600" b="1" dirty="0">
                  <a:solidFill>
                    <a:srgbClr val="FFFF00"/>
                  </a:solidFill>
                </a:rPr>
                <a:t>B</a:t>
              </a:r>
            </a:p>
          </p:txBody>
        </p:sp>
      </p:gr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491</Words>
  <Application>Microsoft Office PowerPoint</Application>
  <PresentationFormat>Personalizar</PresentationFormat>
  <Paragraphs>35</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HP</cp:lastModifiedBy>
  <cp:revision>27</cp:revision>
  <dcterms:created xsi:type="dcterms:W3CDTF">2008-08-28T23:11:57Z</dcterms:created>
  <dcterms:modified xsi:type="dcterms:W3CDTF">2024-03-23T01:31:43Z</dcterms:modified>
</cp:coreProperties>
</file>