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7">
          <p15:clr>
            <a:srgbClr val="000000"/>
          </p15:clr>
        </p15:guide>
        <p15:guide id="2" pos="10205">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gOMMVZoBJzeIIHWQwad0wGGNHw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8-252" initials="G" lastIdx="2" clrIdx="0">
    <p:extLst>
      <p:ext uri="{19B8F6BF-5375-455C-9EA6-DF929625EA0E}">
        <p15:presenceInfo xmlns:p15="http://schemas.microsoft.com/office/powerpoint/2012/main" userId="10a253ae2a77fe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28" y="-5352"/>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commentAuthors" Target="commentAuthors.xml"/><Relationship Id="rId5" Type="http://schemas.openxmlformats.org/officeDocument/2006/relationships/font" Target="fonts/font2.fntdata"/><Relationship Id="rId15" Type="http://schemas.openxmlformats.org/officeDocument/2006/relationships/tableStyles" Target="tableStyles.xml"/><Relationship Id="rId10" Type="http://customschemas.google.com/relationships/presentationmetadata" Target="metadata"/><Relationship Id="rId4" Type="http://schemas.openxmlformats.org/officeDocument/2006/relationships/font" Target="fonts/font1.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10a253ae2a77fe92/Documentos/Inata%20biol&#243;gicos/Artigos%20cient&#237;ficos/Genotipagem%20Rotav&#237;rus/Texto%20Alta%20Cria%202023_Rotav&#237;rus/rotavirus%20paulo%20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2500" b="1" dirty="0" err="1">
                <a:solidFill>
                  <a:schemeClr val="tx1"/>
                </a:solidFill>
              </a:rPr>
              <a:t>Frequência</a:t>
            </a:r>
            <a:r>
              <a:rPr lang="en-US" sz="2500" b="1" dirty="0">
                <a:solidFill>
                  <a:schemeClr val="tx1"/>
                </a:solidFill>
              </a:rPr>
              <a:t> </a:t>
            </a:r>
            <a:r>
              <a:rPr lang="en-US" sz="2500" b="1" dirty="0" smtClean="0">
                <a:solidFill>
                  <a:schemeClr val="tx1"/>
                </a:solidFill>
              </a:rPr>
              <a:t>dos </a:t>
            </a:r>
            <a:r>
              <a:rPr lang="en-US" sz="2500" b="1" dirty="0" err="1" smtClean="0">
                <a:solidFill>
                  <a:schemeClr val="tx1"/>
                </a:solidFill>
              </a:rPr>
              <a:t>genótipos</a:t>
            </a:r>
            <a:r>
              <a:rPr lang="en-US" sz="2500" b="1" dirty="0" smtClean="0">
                <a:solidFill>
                  <a:schemeClr val="tx1"/>
                </a:solidFill>
              </a:rPr>
              <a:t> G e P do</a:t>
            </a:r>
            <a:r>
              <a:rPr lang="en-US" sz="2500" b="1" baseline="0" dirty="0" smtClean="0">
                <a:solidFill>
                  <a:schemeClr val="tx1"/>
                </a:solidFill>
              </a:rPr>
              <a:t> </a:t>
            </a:r>
            <a:r>
              <a:rPr lang="en-US" sz="2500" b="1" baseline="0" dirty="0" err="1" smtClean="0">
                <a:solidFill>
                  <a:schemeClr val="tx1"/>
                </a:solidFill>
              </a:rPr>
              <a:t>Rotavírus</a:t>
            </a:r>
            <a:r>
              <a:rPr lang="en-US" sz="2500" b="1" dirty="0" smtClean="0">
                <a:solidFill>
                  <a:schemeClr val="tx1"/>
                </a:solidFill>
              </a:rPr>
              <a:t> </a:t>
            </a:r>
            <a:r>
              <a:rPr lang="en-US" sz="2500" b="1" dirty="0" err="1" smtClean="0">
                <a:solidFill>
                  <a:schemeClr val="tx1"/>
                </a:solidFill>
              </a:rPr>
              <a:t>bovino</a:t>
            </a:r>
            <a:r>
              <a:rPr lang="en-US" sz="2500" b="1" dirty="0" smtClean="0">
                <a:solidFill>
                  <a:schemeClr val="tx1"/>
                </a:solidFill>
              </a:rPr>
              <a:t> </a:t>
            </a:r>
            <a:r>
              <a:rPr lang="en-US" sz="2500" b="1" dirty="0" err="1" smtClean="0">
                <a:solidFill>
                  <a:schemeClr val="tx1"/>
                </a:solidFill>
              </a:rPr>
              <a:t>tipo</a:t>
            </a:r>
            <a:r>
              <a:rPr lang="en-US" sz="2500" b="1" dirty="0" smtClean="0">
                <a:solidFill>
                  <a:schemeClr val="tx1"/>
                </a:solidFill>
              </a:rPr>
              <a:t> A</a:t>
            </a:r>
            <a:endParaRPr lang="en-US" sz="2500" b="1" dirty="0">
              <a:solidFill>
                <a:schemeClr val="tx1"/>
              </a:solidFill>
            </a:endParaRPr>
          </a:p>
        </c:rich>
      </c:tx>
      <c:layout/>
      <c:overlay val="0"/>
      <c:spPr>
        <a:noFill/>
        <a:ln>
          <a:noFill/>
        </a:ln>
        <a:effectLst/>
      </c:spPr>
      <c:txPr>
        <a:bodyPr rot="0" spcFirstLastPara="1" vertOverflow="ellipsis" vert="horz" wrap="square" anchor="ctr" anchorCtr="1"/>
        <a:lstStyle/>
        <a:p>
          <a:pPr>
            <a:defRPr sz="2500" b="1" i="0" u="none" strike="noStrike" kern="1200" spc="0" baseline="0">
              <a:solidFill>
                <a:schemeClr val="tx1"/>
              </a:solidFill>
              <a:latin typeface="Arial" panose="020B0604020202020204" pitchFamily="34" charset="0"/>
              <a:ea typeface="+mn-ea"/>
              <a:cs typeface="Arial" panose="020B0604020202020204" pitchFamily="34" charset="0"/>
            </a:defRPr>
          </a:pPr>
          <a:endParaRPr lang="pt-BR"/>
        </a:p>
      </c:txPr>
    </c:title>
    <c:autoTitleDeleted val="0"/>
    <c:plotArea>
      <c:layout/>
      <c:pieChart>
        <c:varyColors val="1"/>
        <c:ser>
          <c:idx val="0"/>
          <c:order val="0"/>
          <c:tx>
            <c:strRef>
              <c:f>'[rotavirus paulo 2023.xlsx]Planilha2'!$B$20</c:f>
              <c:strCache>
                <c:ptCount val="1"/>
                <c:pt idx="0">
                  <c:v>Taxa de isolamento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AB-42D8-B594-8E1C3B1CF9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AB-42D8-B594-8E1C3B1CF9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AB-42D8-B594-8E1C3B1CF9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AB-42D8-B594-8E1C3B1CF95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4AB-42D8-B594-8E1C3B1CF95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4AB-42D8-B594-8E1C3B1CF95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4AB-42D8-B594-8E1C3B1CF95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4AB-42D8-B594-8E1C3B1CF95D}"/>
              </c:ext>
            </c:extLst>
          </c:dPt>
          <c:dLbls>
            <c:dLbl>
              <c:idx val="0"/>
              <c:layout>
                <c:manualLayout>
                  <c:x val="-2.0668256300836196E-2"/>
                  <c:y val="-3.8377710898463556E-2"/>
                </c:manualLayout>
              </c:layout>
              <c:spPr>
                <a:noFill/>
                <a:ln>
                  <a:noFill/>
                </a:ln>
                <a:effectLst/>
              </c:spPr>
              <c:txPr>
                <a:bodyPr rot="0" spcFirstLastPara="1" vertOverflow="ellipsis" vert="horz" wrap="square" anchor="ctr" anchorCtr="1"/>
                <a:lstStyle/>
                <a:p>
                  <a:pPr>
                    <a:defRPr sz="1800" b="1" i="0" u="none" strike="noStrike" kern="1200" baseline="0">
                      <a:solidFill>
                        <a:schemeClr val="accent1"/>
                      </a:solidFill>
                      <a:latin typeface="Arial" panose="020B0604020202020204" pitchFamily="34" charset="0"/>
                      <a:ea typeface="+mn-ea"/>
                      <a:cs typeface="Arial" panose="020B0604020202020204" pitchFamily="34" charset="0"/>
                    </a:defRPr>
                  </a:pPr>
                  <a:endParaRPr lang="pt-BR"/>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4AB-42D8-B594-8E1C3B1CF95D}"/>
                </c:ext>
              </c:extLst>
            </c:dLbl>
            <c:dLbl>
              <c:idx val="1"/>
              <c:layout>
                <c:manualLayout>
                  <c:x val="3.9421571960690627E-2"/>
                  <c:y val="-2.9594066597878912E-2"/>
                </c:manualLayout>
              </c:layout>
              <c:spPr>
                <a:noFill/>
                <a:ln>
                  <a:noFill/>
                </a:ln>
                <a:effectLst/>
              </c:spPr>
              <c:txPr>
                <a:bodyPr rot="0" spcFirstLastPara="1" vertOverflow="ellipsis" vert="horz" wrap="square" anchor="ctr" anchorCtr="1"/>
                <a:lstStyle/>
                <a:p>
                  <a:pPr>
                    <a:defRPr sz="1800" b="1" i="0" u="none" strike="noStrike" kern="1200" baseline="0">
                      <a:solidFill>
                        <a:schemeClr val="accent2"/>
                      </a:solidFill>
                      <a:latin typeface="Arial" panose="020B0604020202020204" pitchFamily="34" charset="0"/>
                      <a:ea typeface="+mn-ea"/>
                      <a:cs typeface="Arial" panose="020B0604020202020204" pitchFamily="34" charset="0"/>
                    </a:defRPr>
                  </a:pPr>
                  <a:endParaRPr lang="pt-BR"/>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4AB-42D8-B594-8E1C3B1CF95D}"/>
                </c:ext>
              </c:extLst>
            </c:dLbl>
            <c:dLbl>
              <c:idx val="2"/>
              <c:layout>
                <c:manualLayout>
                  <c:x val="-3.6354755241393842E-3"/>
                  <c:y val="-9.3012592902548055E-3"/>
                </c:manualLayout>
              </c:layout>
              <c:spPr>
                <a:noFill/>
                <a:ln>
                  <a:noFill/>
                </a:ln>
                <a:effectLst/>
              </c:spPr>
              <c:txPr>
                <a:bodyPr rot="0" spcFirstLastPara="1" vertOverflow="ellipsis" vert="horz" wrap="square" anchor="ctr" anchorCtr="1"/>
                <a:lstStyle/>
                <a:p>
                  <a:pPr>
                    <a:defRPr sz="1800" b="1"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pt-BR"/>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4AB-42D8-B594-8E1C3B1CF95D}"/>
                </c:ext>
              </c:extLst>
            </c:dLbl>
            <c:dLbl>
              <c:idx val="3"/>
              <c:layout>
                <c:manualLayout>
                  <c:x val="2.9066735643687005E-3"/>
                  <c:y val="4.7561648915460948E-2"/>
                </c:manualLayout>
              </c:layout>
              <c:spPr>
                <a:noFill/>
                <a:ln>
                  <a:noFill/>
                </a:ln>
                <a:effectLst/>
              </c:spPr>
              <c:txPr>
                <a:bodyPr rot="0" spcFirstLastPara="1" vertOverflow="ellipsis" vert="horz" wrap="square" anchor="ctr" anchorCtr="1"/>
                <a:lstStyle/>
                <a:p>
                  <a:pPr>
                    <a:defRPr sz="1800" b="1" i="0" u="none" strike="noStrike" kern="1200" baseline="0">
                      <a:solidFill>
                        <a:schemeClr val="accent4"/>
                      </a:solidFill>
                      <a:latin typeface="Arial" panose="020B0604020202020204" pitchFamily="34" charset="0"/>
                      <a:ea typeface="+mn-ea"/>
                      <a:cs typeface="Arial" panose="020B0604020202020204" pitchFamily="34" charset="0"/>
                    </a:defRPr>
                  </a:pPr>
                  <a:endParaRPr lang="pt-BR"/>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4AB-42D8-B594-8E1C3B1CF95D}"/>
                </c:ext>
              </c:extLst>
            </c:dLbl>
            <c:dLbl>
              <c:idx val="4"/>
              <c:spPr>
                <a:noFill/>
                <a:ln>
                  <a:noFill/>
                </a:ln>
                <a:effectLst/>
              </c:spPr>
              <c:txPr>
                <a:bodyPr rot="0" spcFirstLastPara="1" vertOverflow="ellipsis" vert="horz" wrap="square" anchor="ctr" anchorCtr="1"/>
                <a:lstStyle/>
                <a:p>
                  <a:pPr>
                    <a:defRPr sz="1800" b="1" i="0" u="none" strike="noStrike" kern="1200" baseline="0">
                      <a:solidFill>
                        <a:schemeClr val="accent5"/>
                      </a:solidFill>
                      <a:latin typeface="Arial" panose="020B0604020202020204" pitchFamily="34" charset="0"/>
                      <a:ea typeface="+mn-ea"/>
                      <a:cs typeface="Arial" panose="020B0604020202020204" pitchFamily="34" charset="0"/>
                    </a:defRPr>
                  </a:pPr>
                  <a:endParaRPr lang="pt-BR"/>
                </a:p>
              </c:txPr>
              <c:dLblPos val="bestFit"/>
              <c:showLegendKey val="0"/>
              <c:showVal val="1"/>
              <c:showCatName val="0"/>
              <c:showSerName val="0"/>
              <c:showPercent val="0"/>
              <c:showBubbleSize val="0"/>
              <c:extLst>
                <c:ext xmlns:c16="http://schemas.microsoft.com/office/drawing/2014/chart" uri="{C3380CC4-5D6E-409C-BE32-E72D297353CC}">
                  <c16:uniqueId val="{00000009-84AB-42D8-B594-8E1C3B1CF95D}"/>
                </c:ext>
              </c:extLst>
            </c:dLbl>
            <c:dLbl>
              <c:idx val="5"/>
              <c:spPr>
                <a:noFill/>
                <a:ln>
                  <a:noFill/>
                </a:ln>
                <a:effectLst/>
              </c:spPr>
              <c:txPr>
                <a:bodyPr rot="0" spcFirstLastPara="1" vertOverflow="ellipsis" vert="horz" wrap="square" anchor="ctr" anchorCtr="1"/>
                <a:lstStyle/>
                <a:p>
                  <a:pPr>
                    <a:defRPr sz="1800" b="1" i="0" u="none" strike="noStrike" kern="1200" baseline="0">
                      <a:solidFill>
                        <a:schemeClr val="accent6"/>
                      </a:solidFill>
                      <a:latin typeface="Arial" panose="020B0604020202020204" pitchFamily="34" charset="0"/>
                      <a:ea typeface="+mn-ea"/>
                      <a:cs typeface="Arial" panose="020B0604020202020204" pitchFamily="34" charset="0"/>
                    </a:defRPr>
                  </a:pPr>
                  <a:endParaRPr lang="pt-BR"/>
                </a:p>
              </c:txPr>
              <c:dLblPos val="bestFit"/>
              <c:showLegendKey val="0"/>
              <c:showVal val="1"/>
              <c:showCatName val="0"/>
              <c:showSerName val="0"/>
              <c:showPercent val="0"/>
              <c:showBubbleSize val="0"/>
              <c:extLst>
                <c:ext xmlns:c16="http://schemas.microsoft.com/office/drawing/2014/chart" uri="{C3380CC4-5D6E-409C-BE32-E72D297353CC}">
                  <c16:uniqueId val="{0000000B-84AB-42D8-B594-8E1C3B1CF95D}"/>
                </c:ext>
              </c:extLst>
            </c:dLbl>
            <c:dLbl>
              <c:idx val="6"/>
              <c:layout>
                <c:manualLayout>
                  <c:x val="1.6970253718285113E-2"/>
                  <c:y val="1.1247448235637211E-2"/>
                </c:manualLayout>
              </c:layout>
              <c:spPr>
                <a:noFill/>
                <a:ln>
                  <a:noFill/>
                </a:ln>
                <a:effectLst/>
              </c:spPr>
              <c:txPr>
                <a:bodyPr rot="0" spcFirstLastPara="1" vertOverflow="ellipsis" vert="horz" wrap="square" anchor="ctr" anchorCtr="1"/>
                <a:lstStyle/>
                <a:p>
                  <a:pPr>
                    <a:defRPr sz="1800" b="1"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pt-BR"/>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84AB-42D8-B594-8E1C3B1CF95D}"/>
                </c:ext>
              </c:extLst>
            </c:dLbl>
            <c:dLbl>
              <c:idx val="7"/>
              <c:spPr>
                <a:noFill/>
                <a:ln>
                  <a:noFill/>
                </a:ln>
                <a:effectLst/>
              </c:spPr>
              <c:txPr>
                <a:bodyPr rot="0" spcFirstLastPara="1" vertOverflow="ellipsis" vert="horz" wrap="square" anchor="ctr" anchorCtr="1"/>
                <a:lstStyle/>
                <a:p>
                  <a:pPr>
                    <a:defRPr sz="1800" b="1" i="0" u="none" strike="noStrike" kern="1200" baseline="0">
                      <a:solidFill>
                        <a:srgbClr val="C00000"/>
                      </a:solidFill>
                      <a:latin typeface="Arial" panose="020B0604020202020204" pitchFamily="34" charset="0"/>
                      <a:ea typeface="+mn-ea"/>
                      <a:cs typeface="Arial" panose="020B0604020202020204" pitchFamily="34" charset="0"/>
                    </a:defRPr>
                  </a:pPr>
                  <a:endParaRPr lang="pt-BR"/>
                </a:p>
              </c:txPr>
              <c:dLblPos val="bestFit"/>
              <c:showLegendKey val="0"/>
              <c:showVal val="1"/>
              <c:showCatName val="0"/>
              <c:showSerName val="0"/>
              <c:showPercent val="0"/>
              <c:showBubbleSize val="0"/>
              <c:extLst>
                <c:ext xmlns:c16="http://schemas.microsoft.com/office/drawing/2014/chart" uri="{C3380CC4-5D6E-409C-BE32-E72D297353CC}">
                  <c16:uniqueId val="{0000000F-84AB-42D8-B594-8E1C3B1CF95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'[rotavirus paulo 2023.xlsx]Planilha2'!$A$21:$A$28</c:f>
              <c:strCache>
                <c:ptCount val="8"/>
                <c:pt idx="0">
                  <c:v>G10P[11]</c:v>
                </c:pt>
                <c:pt idx="1">
                  <c:v>G6P[11]</c:v>
                </c:pt>
                <c:pt idx="2">
                  <c:v>G5P[7]</c:v>
                </c:pt>
                <c:pt idx="3">
                  <c:v>G6P[X]</c:v>
                </c:pt>
                <c:pt idx="4">
                  <c:v>G10P[X]</c:v>
                </c:pt>
                <c:pt idx="5">
                  <c:v>G6P[5]</c:v>
                </c:pt>
                <c:pt idx="6">
                  <c:v>GXP[11]</c:v>
                </c:pt>
                <c:pt idx="7">
                  <c:v>G10P[23]</c:v>
                </c:pt>
              </c:strCache>
            </c:strRef>
          </c:cat>
          <c:val>
            <c:numRef>
              <c:f>'[rotavirus paulo 2023.xlsx]Planilha2'!$B$21:$B$28</c:f>
              <c:numCache>
                <c:formatCode>0.0%</c:formatCode>
                <c:ptCount val="8"/>
                <c:pt idx="0">
                  <c:v>0.33333333333333331</c:v>
                </c:pt>
                <c:pt idx="1">
                  <c:v>0.25925925925925924</c:v>
                </c:pt>
                <c:pt idx="2">
                  <c:v>0.14814814814814814</c:v>
                </c:pt>
                <c:pt idx="3">
                  <c:v>0.1111111111111111</c:v>
                </c:pt>
                <c:pt idx="4">
                  <c:v>3.7037037037037035E-2</c:v>
                </c:pt>
                <c:pt idx="5">
                  <c:v>3.7037037037037035E-2</c:v>
                </c:pt>
                <c:pt idx="6">
                  <c:v>3.7037037037037035E-2</c:v>
                </c:pt>
                <c:pt idx="7">
                  <c:v>3.7037037037037035E-2</c:v>
                </c:pt>
              </c:numCache>
            </c:numRef>
          </c:val>
          <c:extLst>
            <c:ext xmlns:c16="http://schemas.microsoft.com/office/drawing/2014/chart" uri="{C3380CC4-5D6E-409C-BE32-E72D297353CC}">
              <c16:uniqueId val="{00000010-84AB-42D8-B594-8E1C3B1CF95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841944150687068"/>
          <c:y val="0.29142883713338658"/>
          <c:w val="0.1529424921895105"/>
          <c:h val="0.47294019867001152"/>
        </c:manualLayout>
      </c:layout>
      <c:overlay val="0"/>
      <c:spPr>
        <a:noFill/>
        <a:ln>
          <a:noFill/>
        </a:ln>
        <a:effectLst/>
      </c:spPr>
      <c:txPr>
        <a:bodyPr rot="0" spcFirstLastPara="1" vertOverflow="ellipsis" vert="horz" wrap="square" anchor="ctr" anchorCtr="1"/>
        <a:lstStyle/>
        <a:p>
          <a:pPr>
            <a:defRPr sz="2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4" name="Google Shape;14;p3"/>
          <p:cNvSpPr txBox="1">
            <a:spLocks noGrp="1"/>
          </p:cNvSpPr>
          <p:nvPr>
            <p:ph type="body" idx="2"/>
          </p:nvPr>
        </p:nvSpPr>
        <p:spPr>
          <a:xfrm>
            <a:off x="16402140"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5" name="Google Shape;15;p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74"/>
        <p:cNvGrpSpPr/>
        <p:nvPr/>
      </p:nvGrpSpPr>
      <p:grpSpPr>
        <a:xfrm>
          <a:off x="0" y="0"/>
          <a:ext cx="0" cy="0"/>
          <a:chOff x="0" y="0"/>
          <a:chExt cx="0" cy="0"/>
        </a:xfrm>
      </p:grpSpPr>
      <p:sp>
        <p:nvSpPr>
          <p:cNvPr id="75" name="Google Shape;75;p13"/>
          <p:cNvSpPr txBox="1">
            <a:spLocks noGrp="1"/>
          </p:cNvSpPr>
          <p:nvPr>
            <p:ph type="ctrTitle"/>
          </p:nvPr>
        </p:nvSpPr>
        <p:spPr>
          <a:xfrm>
            <a:off x="4049911" y="7070108"/>
            <a:ext cx="24299466" cy="15040222"/>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Autofit/>
          </a:bodyPr>
          <a:lstStyle>
            <a:lvl1pPr lvl="0" algn="ctr">
              <a:lnSpc>
                <a:spcPct val="90000"/>
              </a:lnSpc>
              <a:spcBef>
                <a:spcPts val="2663"/>
              </a:spcBef>
              <a:spcAft>
                <a:spcPts val="0"/>
              </a:spcAft>
              <a:buClr>
                <a:schemeClr val="dk1"/>
              </a:buClr>
              <a:buSzPts val="6378"/>
              <a:buNone/>
              <a:defRPr sz="6378"/>
            </a:lvl1pPr>
            <a:lvl2pPr lvl="1" algn="ctr">
              <a:lnSpc>
                <a:spcPct val="90000"/>
              </a:lnSpc>
              <a:spcBef>
                <a:spcPts val="1325"/>
              </a:spcBef>
              <a:spcAft>
                <a:spcPts val="0"/>
              </a:spcAft>
              <a:buClr>
                <a:schemeClr val="dk1"/>
              </a:buClr>
              <a:buSzPts val="5315"/>
              <a:buNone/>
              <a:defRPr sz="5315"/>
            </a:lvl2pPr>
            <a:lvl3pPr lvl="2" algn="ctr">
              <a:lnSpc>
                <a:spcPct val="90000"/>
              </a:lnSpc>
              <a:spcBef>
                <a:spcPts val="1325"/>
              </a:spcBef>
              <a:spcAft>
                <a:spcPts val="0"/>
              </a:spcAft>
              <a:buClr>
                <a:schemeClr val="dk1"/>
              </a:buClr>
              <a:buSzPts val="4783"/>
              <a:buNone/>
              <a:defRPr sz="4783"/>
            </a:lvl3pPr>
            <a:lvl4pPr lvl="3" algn="ctr">
              <a:lnSpc>
                <a:spcPct val="90000"/>
              </a:lnSpc>
              <a:spcBef>
                <a:spcPts val="1325"/>
              </a:spcBef>
              <a:spcAft>
                <a:spcPts val="0"/>
              </a:spcAft>
              <a:buClr>
                <a:schemeClr val="dk1"/>
              </a:buClr>
              <a:buSzPts val="4252"/>
              <a:buNone/>
              <a:defRPr sz="4252"/>
            </a:lvl4pPr>
            <a:lvl5pPr lvl="4" algn="ctr">
              <a:lnSpc>
                <a:spcPct val="90000"/>
              </a:lnSpc>
              <a:spcBef>
                <a:spcPts val="1325"/>
              </a:spcBef>
              <a:spcAft>
                <a:spcPts val="0"/>
              </a:spcAft>
              <a:buClr>
                <a:schemeClr val="dk1"/>
              </a:buClr>
              <a:buSzPts val="4252"/>
              <a:buNone/>
              <a:defRPr sz="4252"/>
            </a:lvl5pPr>
            <a:lvl6pPr lvl="5" algn="ctr">
              <a:lnSpc>
                <a:spcPct val="90000"/>
              </a:lnSpc>
              <a:spcBef>
                <a:spcPts val="1329"/>
              </a:spcBef>
              <a:spcAft>
                <a:spcPts val="0"/>
              </a:spcAft>
              <a:buClr>
                <a:schemeClr val="dk1"/>
              </a:buClr>
              <a:buSzPts val="4252"/>
              <a:buNone/>
              <a:defRPr sz="4252"/>
            </a:lvl6pPr>
            <a:lvl7pPr lvl="6" algn="ctr">
              <a:lnSpc>
                <a:spcPct val="90000"/>
              </a:lnSpc>
              <a:spcBef>
                <a:spcPts val="1329"/>
              </a:spcBef>
              <a:spcAft>
                <a:spcPts val="0"/>
              </a:spcAft>
              <a:buClr>
                <a:schemeClr val="dk1"/>
              </a:buClr>
              <a:buSzPts val="4252"/>
              <a:buNone/>
              <a:defRPr sz="4252"/>
            </a:lvl7pPr>
            <a:lvl8pPr lvl="7" algn="ctr">
              <a:lnSpc>
                <a:spcPct val="90000"/>
              </a:lnSpc>
              <a:spcBef>
                <a:spcPts val="1329"/>
              </a:spcBef>
              <a:spcAft>
                <a:spcPts val="0"/>
              </a:spcAft>
              <a:buClr>
                <a:schemeClr val="dk1"/>
              </a:buClr>
              <a:buSzPts val="4252"/>
              <a:buNone/>
              <a:defRPr sz="4252"/>
            </a:lvl8pPr>
            <a:lvl9pPr lvl="8" algn="ctr">
              <a:lnSpc>
                <a:spcPct val="90000"/>
              </a:lnSpc>
              <a:spcBef>
                <a:spcPts val="1329"/>
              </a:spcBef>
              <a:spcAft>
                <a:spcPts val="0"/>
              </a:spcAft>
              <a:buClr>
                <a:schemeClr val="dk1"/>
              </a:buClr>
              <a:buSzPts val="4252"/>
              <a:buNone/>
              <a:defRPr sz="4252"/>
            </a:lvl9pPr>
          </a:lstStyle>
          <a:p>
            <a:endParaRPr/>
          </a:p>
        </p:txBody>
      </p:sp>
      <p:sp>
        <p:nvSpPr>
          <p:cNvPr id="77" name="Google Shape;77;p1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rot="5400000">
            <a:off x="8373517" y="17112258"/>
            <a:ext cx="36610544" cy="69860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rot="5400000">
            <a:off x="-5801172" y="10328657"/>
            <a:ext cx="36610544" cy="2055329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1" name="Google Shape;21;p4"/>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rot="5400000">
            <a:off x="2493962" y="11233150"/>
            <a:ext cx="27411362" cy="279447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6"/>
          <p:cNvSpPr>
            <a:spLocks noGrp="1"/>
          </p:cNvSpPr>
          <p:nvPr>
            <p:ph type="pic" idx="2"/>
          </p:nvPr>
        </p:nvSpPr>
        <p:spPr>
          <a:xfrm>
            <a:off x="13773917" y="6220095"/>
            <a:ext cx="16402140" cy="30700453"/>
          </a:xfrm>
          <a:prstGeom prst="rect">
            <a:avLst/>
          </a:prstGeom>
          <a:noFill/>
          <a:ln>
            <a:noFill/>
          </a:ln>
        </p:spPr>
      </p:sp>
      <p:sp>
        <p:nvSpPr>
          <p:cNvPr id="33" name="Google Shape;33;p6"/>
          <p:cNvSpPr txBox="1">
            <a:spLocks noGrp="1"/>
          </p:cNvSpPr>
          <p:nvPr>
            <p:ph type="body" idx="1"/>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34" name="Google Shape;34;p6"/>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3773917" y="6220095"/>
            <a:ext cx="16402140" cy="30700453"/>
          </a:xfrm>
          <a:prstGeom prst="rect">
            <a:avLst/>
          </a:prstGeom>
          <a:noFill/>
          <a:ln>
            <a:noFill/>
          </a:ln>
        </p:spPr>
        <p:txBody>
          <a:bodyPr spcFirstLastPara="1" wrap="square" lIns="91425" tIns="45700" rIns="91425" bIns="45700" anchor="t" anchorCtr="0">
            <a:noAutofit/>
          </a:bodyPr>
          <a:lstStyle>
            <a:lvl1pPr marL="457200" lvl="0" indent="-768604" algn="l">
              <a:lnSpc>
                <a:spcPct val="90000"/>
              </a:lnSpc>
              <a:spcBef>
                <a:spcPts val="2663"/>
              </a:spcBef>
              <a:spcAft>
                <a:spcPts val="0"/>
              </a:spcAft>
              <a:buClr>
                <a:schemeClr val="dk1"/>
              </a:buClr>
              <a:buSzPts val="8504"/>
              <a:buChar char="•"/>
              <a:defRPr sz="8504"/>
            </a:lvl1pPr>
            <a:lvl2pPr marL="914400" lvl="1" indent="-701103" algn="l">
              <a:lnSpc>
                <a:spcPct val="90000"/>
              </a:lnSpc>
              <a:spcBef>
                <a:spcPts val="1325"/>
              </a:spcBef>
              <a:spcAft>
                <a:spcPts val="0"/>
              </a:spcAft>
              <a:buClr>
                <a:schemeClr val="dk1"/>
              </a:buClr>
              <a:buSzPts val="7441"/>
              <a:buChar char="•"/>
              <a:defRPr sz="7441"/>
            </a:lvl2pPr>
            <a:lvl3pPr marL="1371600" lvl="2" indent="-633603" algn="l">
              <a:lnSpc>
                <a:spcPct val="90000"/>
              </a:lnSpc>
              <a:spcBef>
                <a:spcPts val="1325"/>
              </a:spcBef>
              <a:spcAft>
                <a:spcPts val="0"/>
              </a:spcAft>
              <a:buClr>
                <a:schemeClr val="dk1"/>
              </a:buClr>
              <a:buSzPts val="6378"/>
              <a:buChar char="•"/>
              <a:defRPr sz="6378"/>
            </a:lvl3pPr>
            <a:lvl4pPr marL="1828800" lvl="3" indent="-566102" algn="l">
              <a:lnSpc>
                <a:spcPct val="90000"/>
              </a:lnSpc>
              <a:spcBef>
                <a:spcPts val="1325"/>
              </a:spcBef>
              <a:spcAft>
                <a:spcPts val="0"/>
              </a:spcAft>
              <a:buClr>
                <a:schemeClr val="dk1"/>
              </a:buClr>
              <a:buSzPts val="5315"/>
              <a:buChar char="•"/>
              <a:defRPr sz="5315"/>
            </a:lvl4pPr>
            <a:lvl5pPr marL="2286000" lvl="4" indent="-566102" algn="l">
              <a:lnSpc>
                <a:spcPct val="90000"/>
              </a:lnSpc>
              <a:spcBef>
                <a:spcPts val="1325"/>
              </a:spcBef>
              <a:spcAft>
                <a:spcPts val="0"/>
              </a:spcAft>
              <a:buClr>
                <a:schemeClr val="dk1"/>
              </a:buClr>
              <a:buSzPts val="5315"/>
              <a:buChar char="•"/>
              <a:defRPr sz="5315"/>
            </a:lvl5pPr>
            <a:lvl6pPr marL="2743200" lvl="5" indent="-566102" algn="l">
              <a:lnSpc>
                <a:spcPct val="90000"/>
              </a:lnSpc>
              <a:spcBef>
                <a:spcPts val="1329"/>
              </a:spcBef>
              <a:spcAft>
                <a:spcPts val="0"/>
              </a:spcAft>
              <a:buClr>
                <a:schemeClr val="dk1"/>
              </a:buClr>
              <a:buSzPts val="5315"/>
              <a:buChar char="•"/>
              <a:defRPr sz="5315"/>
            </a:lvl6pPr>
            <a:lvl7pPr marL="3200400" lvl="6" indent="-566102" algn="l">
              <a:lnSpc>
                <a:spcPct val="90000"/>
              </a:lnSpc>
              <a:spcBef>
                <a:spcPts val="1329"/>
              </a:spcBef>
              <a:spcAft>
                <a:spcPts val="0"/>
              </a:spcAft>
              <a:buClr>
                <a:schemeClr val="dk1"/>
              </a:buClr>
              <a:buSzPts val="5315"/>
              <a:buChar char="•"/>
              <a:defRPr sz="5315"/>
            </a:lvl7pPr>
            <a:lvl8pPr marL="3657600" lvl="7" indent="-566102" algn="l">
              <a:lnSpc>
                <a:spcPct val="90000"/>
              </a:lnSpc>
              <a:spcBef>
                <a:spcPts val="1329"/>
              </a:spcBef>
              <a:spcAft>
                <a:spcPts val="0"/>
              </a:spcAft>
              <a:buClr>
                <a:schemeClr val="dk1"/>
              </a:buClr>
              <a:buSzPts val="5315"/>
              <a:buChar char="•"/>
              <a:defRPr sz="5315"/>
            </a:lvl8pPr>
            <a:lvl9pPr marL="4114800" lvl="8" indent="-566102" algn="l">
              <a:lnSpc>
                <a:spcPct val="90000"/>
              </a:lnSpc>
              <a:spcBef>
                <a:spcPts val="1329"/>
              </a:spcBef>
              <a:spcAft>
                <a:spcPts val="0"/>
              </a:spcAft>
              <a:buClr>
                <a:schemeClr val="dk1"/>
              </a:buClr>
              <a:buSzPts val="5315"/>
              <a:buChar char="•"/>
              <a:defRPr sz="5315"/>
            </a:lvl9pPr>
          </a:lstStyle>
          <a:p>
            <a:endParaRPr/>
          </a:p>
        </p:txBody>
      </p:sp>
      <p:sp>
        <p:nvSpPr>
          <p:cNvPr id="40" name="Google Shape;40;p7"/>
          <p:cNvSpPr txBox="1">
            <a:spLocks noGrp="1"/>
          </p:cNvSpPr>
          <p:nvPr>
            <p:ph type="body" idx="2"/>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41" name="Google Shape;41;p7"/>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9"/>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2231671" y="2300037"/>
            <a:ext cx="27944386" cy="8350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2231672" y="10590160"/>
            <a:ext cx="13706416"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6" name="Google Shape;56;p10"/>
          <p:cNvSpPr txBox="1">
            <a:spLocks noGrp="1"/>
          </p:cNvSpPr>
          <p:nvPr>
            <p:ph type="body" idx="2"/>
          </p:nvPr>
        </p:nvSpPr>
        <p:spPr>
          <a:xfrm>
            <a:off x="2231672" y="15780233"/>
            <a:ext cx="13706416"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7" name="Google Shape;57;p10"/>
          <p:cNvSpPr txBox="1">
            <a:spLocks noGrp="1"/>
          </p:cNvSpPr>
          <p:nvPr>
            <p:ph type="body" idx="3"/>
          </p:nvPr>
        </p:nvSpPr>
        <p:spPr>
          <a:xfrm>
            <a:off x="16402140" y="10590160"/>
            <a:ext cx="13773917"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8" name="Google Shape;58;p10"/>
          <p:cNvSpPr txBox="1">
            <a:spLocks noGrp="1"/>
          </p:cNvSpPr>
          <p:nvPr>
            <p:ph type="body" idx="4"/>
          </p:nvPr>
        </p:nvSpPr>
        <p:spPr>
          <a:xfrm>
            <a:off x="16402140" y="15780233"/>
            <a:ext cx="13773917"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9" name="Google Shape;59;p10"/>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2210576" y="10770165"/>
            <a:ext cx="27944386" cy="179702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2210576" y="28910433"/>
            <a:ext cx="27944386" cy="945013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rgbClr val="888888"/>
              </a:buClr>
              <a:buSzPts val="6378"/>
              <a:buNone/>
              <a:defRPr sz="6378">
                <a:solidFill>
                  <a:srgbClr val="888888"/>
                </a:solidFill>
              </a:defRPr>
            </a:lvl1pPr>
            <a:lvl2pPr marL="914400" lvl="1" indent="-228600" algn="l">
              <a:lnSpc>
                <a:spcPct val="90000"/>
              </a:lnSpc>
              <a:spcBef>
                <a:spcPts val="1325"/>
              </a:spcBef>
              <a:spcAft>
                <a:spcPts val="0"/>
              </a:spcAft>
              <a:buClr>
                <a:srgbClr val="888888"/>
              </a:buClr>
              <a:buSzPts val="5315"/>
              <a:buNone/>
              <a:defRPr sz="5315">
                <a:solidFill>
                  <a:srgbClr val="888888"/>
                </a:solidFill>
              </a:defRPr>
            </a:lvl2pPr>
            <a:lvl3pPr marL="1371600" lvl="2" indent="-228600" algn="l">
              <a:lnSpc>
                <a:spcPct val="90000"/>
              </a:lnSpc>
              <a:spcBef>
                <a:spcPts val="1325"/>
              </a:spcBef>
              <a:spcAft>
                <a:spcPts val="0"/>
              </a:spcAft>
              <a:buClr>
                <a:srgbClr val="888888"/>
              </a:buClr>
              <a:buSzPts val="4783"/>
              <a:buNone/>
              <a:defRPr sz="4783">
                <a:solidFill>
                  <a:srgbClr val="888888"/>
                </a:solidFill>
              </a:defRPr>
            </a:lvl3pPr>
            <a:lvl4pPr marL="1828800" lvl="3" indent="-228600" algn="l">
              <a:lnSpc>
                <a:spcPct val="90000"/>
              </a:lnSpc>
              <a:spcBef>
                <a:spcPts val="1325"/>
              </a:spcBef>
              <a:spcAft>
                <a:spcPts val="0"/>
              </a:spcAft>
              <a:buClr>
                <a:srgbClr val="888888"/>
              </a:buClr>
              <a:buSzPts val="4252"/>
              <a:buNone/>
              <a:defRPr sz="4252">
                <a:solidFill>
                  <a:srgbClr val="888888"/>
                </a:solidFill>
              </a:defRPr>
            </a:lvl4pPr>
            <a:lvl5pPr marL="2286000" lvl="4" indent="-228600" algn="l">
              <a:lnSpc>
                <a:spcPct val="90000"/>
              </a:lnSpc>
              <a:spcBef>
                <a:spcPts val="1325"/>
              </a:spcBef>
              <a:spcAft>
                <a:spcPts val="0"/>
              </a:spcAft>
              <a:buClr>
                <a:srgbClr val="888888"/>
              </a:buClr>
              <a:buSzPts val="4252"/>
              <a:buNone/>
              <a:defRPr sz="4252">
                <a:solidFill>
                  <a:srgbClr val="888888"/>
                </a:solidFill>
              </a:defRPr>
            </a:lvl5pPr>
            <a:lvl6pPr marL="2743200" lvl="5" indent="-228600" algn="l">
              <a:lnSpc>
                <a:spcPct val="90000"/>
              </a:lnSpc>
              <a:spcBef>
                <a:spcPts val="1329"/>
              </a:spcBef>
              <a:spcAft>
                <a:spcPts val="0"/>
              </a:spcAft>
              <a:buClr>
                <a:srgbClr val="888888"/>
              </a:buClr>
              <a:buSzPts val="4252"/>
              <a:buNone/>
              <a:defRPr sz="4252">
                <a:solidFill>
                  <a:srgbClr val="888888"/>
                </a:solidFill>
              </a:defRPr>
            </a:lvl6pPr>
            <a:lvl7pPr marL="3200400" lvl="6" indent="-228600" algn="l">
              <a:lnSpc>
                <a:spcPct val="90000"/>
              </a:lnSpc>
              <a:spcBef>
                <a:spcPts val="1329"/>
              </a:spcBef>
              <a:spcAft>
                <a:spcPts val="0"/>
              </a:spcAft>
              <a:buClr>
                <a:srgbClr val="888888"/>
              </a:buClr>
              <a:buSzPts val="4252"/>
              <a:buNone/>
              <a:defRPr sz="4252">
                <a:solidFill>
                  <a:srgbClr val="888888"/>
                </a:solidFill>
              </a:defRPr>
            </a:lvl7pPr>
            <a:lvl8pPr marL="3657600" lvl="7" indent="-228600" algn="l">
              <a:lnSpc>
                <a:spcPct val="90000"/>
              </a:lnSpc>
              <a:spcBef>
                <a:spcPts val="1329"/>
              </a:spcBef>
              <a:spcAft>
                <a:spcPts val="0"/>
              </a:spcAft>
              <a:buClr>
                <a:srgbClr val="888888"/>
              </a:buClr>
              <a:buSzPts val="4252"/>
              <a:buNone/>
              <a:defRPr sz="4252">
                <a:solidFill>
                  <a:srgbClr val="888888"/>
                </a:solidFill>
              </a:defRPr>
            </a:lvl8pPr>
            <a:lvl9pPr marL="4114800" lvl="8" indent="-228600" algn="l">
              <a:lnSpc>
                <a:spcPct val="90000"/>
              </a:lnSpc>
              <a:spcBef>
                <a:spcPts val="1329"/>
              </a:spcBef>
              <a:spcAft>
                <a:spcPts val="0"/>
              </a:spcAft>
              <a:buClr>
                <a:srgbClr val="888888"/>
              </a:buClr>
              <a:buSzPts val="4252"/>
              <a:buNone/>
              <a:defRPr sz="4252">
                <a:solidFill>
                  <a:srgbClr val="888888"/>
                </a:solidFill>
              </a:defRPr>
            </a:lvl9pPr>
          </a:lstStyle>
          <a:p>
            <a:endParaRPr/>
          </a:p>
        </p:txBody>
      </p:sp>
      <p:sp>
        <p:nvSpPr>
          <p:cNvPr id="65" name="Google Shape;65;p11"/>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9pPr>
          </a:lstStyle>
          <a:p>
            <a:endParaRPr/>
          </a:p>
        </p:txBody>
      </p:sp>
      <p:sp>
        <p:nvSpPr>
          <p:cNvPr id="7" name="Google Shape;7;p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marR="0" lvl="0" indent="-698500" algn="l" rtl="0">
              <a:lnSpc>
                <a:spcPct val="90000"/>
              </a:lnSpc>
              <a:spcBef>
                <a:spcPts val="2663"/>
              </a:spcBef>
              <a:spcAft>
                <a:spcPts val="0"/>
              </a:spcAft>
              <a:buClr>
                <a:schemeClr val="dk1"/>
              </a:buClr>
              <a:buSzPts val="7400"/>
              <a:buFont typeface="Arial"/>
              <a:buChar char="•"/>
              <a:defRPr sz="7400" b="0" i="0" u="none" strike="noStrike" cap="none">
                <a:solidFill>
                  <a:schemeClr val="dk1"/>
                </a:solidFill>
                <a:latin typeface="Calibri"/>
                <a:ea typeface="Calibri"/>
                <a:cs typeface="Calibri"/>
                <a:sym typeface="Calibri"/>
              </a:defRPr>
            </a:lvl1pPr>
            <a:lvl2pPr marL="914400" marR="0" lvl="1" indent="-628650" algn="l" rtl="0">
              <a:lnSpc>
                <a:spcPct val="90000"/>
              </a:lnSpc>
              <a:spcBef>
                <a:spcPts val="1325"/>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2pPr>
            <a:lvl3pPr marL="1371600" marR="0" lvl="2" indent="-565150" algn="l" rtl="0">
              <a:lnSpc>
                <a:spcPct val="90000"/>
              </a:lnSpc>
              <a:spcBef>
                <a:spcPts val="1325"/>
              </a:spcBef>
              <a:spcAft>
                <a:spcPts val="0"/>
              </a:spcAft>
              <a:buClr>
                <a:schemeClr val="dk1"/>
              </a:buClr>
              <a:buSzPts val="5300"/>
              <a:buFont typeface="Arial"/>
              <a:buChar char="•"/>
              <a:defRPr sz="5300" b="0" i="0" u="none" strike="noStrike" cap="none">
                <a:solidFill>
                  <a:schemeClr val="dk1"/>
                </a:solidFill>
                <a:latin typeface="Calibri"/>
                <a:ea typeface="Calibri"/>
                <a:cs typeface="Calibri"/>
                <a:sym typeface="Calibri"/>
              </a:defRPr>
            </a:lvl3pPr>
            <a:lvl4pPr marL="1828800" marR="0" lvl="3"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4pPr>
            <a:lvl5pPr marL="2286000" marR="0" lvl="4"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5pPr>
            <a:lvl6pPr marL="2743200" marR="0" lvl="5"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6pPr>
            <a:lvl7pPr marL="3200400" marR="0" lvl="6"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7pPr>
            <a:lvl8pPr marL="3657600" marR="0" lvl="7"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8pPr>
            <a:lvl9pPr marL="4114800" marR="0" lvl="8"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31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
          <p:cNvSpPr txBox="1"/>
          <p:nvPr/>
        </p:nvSpPr>
        <p:spPr>
          <a:xfrm>
            <a:off x="2049462" y="7488969"/>
            <a:ext cx="28803600" cy="722437"/>
          </a:xfrm>
          <a:prstGeom prst="rect">
            <a:avLst/>
          </a:prstGeom>
          <a:noFill/>
          <a:ln>
            <a:noFill/>
          </a:ln>
        </p:spPr>
        <p:txBody>
          <a:bodyPr spcFirstLastPara="1" wrap="square" lIns="105850" tIns="52925" rIns="105850" bIns="52925" anchor="ctr" anchorCtr="0">
            <a:spAutoFit/>
          </a:bodyPr>
          <a:lstStyle/>
          <a:p>
            <a:pPr algn="ctr"/>
            <a:r>
              <a:rPr lang="pt-BR" sz="4000" b="1" dirty="0"/>
              <a:t>AVALIAÇÃO DOS GENÓTIPOS DE ROTAVÍRUS </a:t>
            </a:r>
            <a:r>
              <a:rPr lang="pt-BR" sz="4000" b="1" dirty="0" smtClean="0"/>
              <a:t>ISOLADOS DE </a:t>
            </a:r>
            <a:r>
              <a:rPr lang="pt-BR" sz="4000" b="1" dirty="0"/>
              <a:t>FEZES DIARREICAS DE BEZERROS LEITEIROS</a:t>
            </a:r>
            <a:endParaRPr lang="pt-BR" sz="4000" dirty="0"/>
          </a:p>
        </p:txBody>
      </p:sp>
      <p:sp>
        <p:nvSpPr>
          <p:cNvPr id="88" name="Google Shape;88;p1"/>
          <p:cNvSpPr txBox="1"/>
          <p:nvPr/>
        </p:nvSpPr>
        <p:spPr>
          <a:xfrm>
            <a:off x="1797050" y="8834422"/>
            <a:ext cx="28803600" cy="845547"/>
          </a:xfrm>
          <a:prstGeom prst="rect">
            <a:avLst/>
          </a:prstGeom>
          <a:noFill/>
          <a:ln>
            <a:noFill/>
          </a:ln>
        </p:spPr>
        <p:txBody>
          <a:bodyPr spcFirstLastPara="1" wrap="square" lIns="105850" tIns="52925" rIns="105850" bIns="52925" anchor="ctr" anchorCtr="0">
            <a:spAutoFit/>
          </a:bodyPr>
          <a:lstStyle/>
          <a:p>
            <a:pPr lvl="0" algn="ctr">
              <a:lnSpc>
                <a:spcPct val="150000"/>
              </a:lnSpc>
              <a:buClr>
                <a:schemeClr val="dk1"/>
              </a:buClr>
              <a:buSzPts val="3200"/>
            </a:pPr>
            <a:r>
              <a:rPr lang="en-US" sz="3200" dirty="0" smtClean="0">
                <a:solidFill>
                  <a:schemeClr val="dk1"/>
                </a:solidFill>
              </a:rPr>
              <a:t>Carla Cristian Campos</a:t>
            </a:r>
            <a:r>
              <a:rPr lang="en-US" sz="3200" baseline="30000" dirty="0" smtClean="0">
                <a:solidFill>
                  <a:schemeClr val="dk1"/>
                </a:solidFill>
              </a:rPr>
              <a:t>1</a:t>
            </a:r>
            <a:r>
              <a:rPr lang="en-US" sz="3200" dirty="0" smtClean="0">
                <a:solidFill>
                  <a:schemeClr val="dk1"/>
                </a:solidFill>
              </a:rPr>
              <a:t>, Gustavo </a:t>
            </a:r>
            <a:r>
              <a:rPr lang="en-US" sz="3200" dirty="0" err="1" smtClean="0">
                <a:solidFill>
                  <a:schemeClr val="dk1"/>
                </a:solidFill>
              </a:rPr>
              <a:t>Mazzer</a:t>
            </a:r>
            <a:r>
              <a:rPr lang="en-US" sz="3200" dirty="0" smtClean="0">
                <a:solidFill>
                  <a:schemeClr val="dk1"/>
                </a:solidFill>
              </a:rPr>
              <a:t> Ferraz</a:t>
            </a:r>
            <a:r>
              <a:rPr lang="en-US" sz="3200" baseline="30000" dirty="0" smtClean="0">
                <a:solidFill>
                  <a:schemeClr val="dk1"/>
                </a:solidFill>
              </a:rPr>
              <a:t>1</a:t>
            </a:r>
            <a:r>
              <a:rPr lang="en-US" sz="3200" dirty="0" smtClean="0">
                <a:solidFill>
                  <a:schemeClr val="dk1"/>
                </a:solidFill>
              </a:rPr>
              <a:t>, </a:t>
            </a:r>
            <a:r>
              <a:rPr lang="en-US" sz="3200" u="sng" dirty="0" smtClean="0">
                <a:solidFill>
                  <a:schemeClr val="dk1"/>
                </a:solidFill>
              </a:rPr>
              <a:t>Paulo César Franco Dutra</a:t>
            </a:r>
            <a:r>
              <a:rPr lang="en-US" sz="3200" baseline="30000" dirty="0" smtClean="0">
                <a:solidFill>
                  <a:schemeClr val="dk1"/>
                </a:solidFill>
              </a:rPr>
              <a:t>1</a:t>
            </a:r>
            <a:r>
              <a:rPr lang="en-US" sz="3200" dirty="0" smtClean="0">
                <a:solidFill>
                  <a:schemeClr val="dk1"/>
                </a:solidFill>
              </a:rPr>
              <a:t>, </a:t>
            </a:r>
            <a:r>
              <a:rPr lang="en-US" sz="3200" dirty="0" err="1" smtClean="0">
                <a:solidFill>
                  <a:schemeClr val="dk1"/>
                </a:solidFill>
              </a:rPr>
              <a:t>Ricarda</a:t>
            </a:r>
            <a:r>
              <a:rPr lang="en-US" sz="3200" dirty="0" smtClean="0">
                <a:solidFill>
                  <a:schemeClr val="dk1"/>
                </a:solidFill>
              </a:rPr>
              <a:t> Maria dos Santos</a:t>
            </a:r>
            <a:r>
              <a:rPr lang="en-US" sz="3200" baseline="30000" dirty="0" smtClean="0">
                <a:solidFill>
                  <a:schemeClr val="dk1"/>
                </a:solidFill>
              </a:rPr>
              <a:t>2</a:t>
            </a:r>
            <a:endParaRPr sz="3200" baseline="30000" dirty="0"/>
          </a:p>
        </p:txBody>
      </p:sp>
      <p:sp>
        <p:nvSpPr>
          <p:cNvPr id="89" name="Google Shape;89;p1"/>
          <p:cNvSpPr txBox="1"/>
          <p:nvPr/>
        </p:nvSpPr>
        <p:spPr>
          <a:xfrm>
            <a:off x="2049462" y="11953660"/>
            <a:ext cx="13314362" cy="21758965"/>
          </a:xfrm>
          <a:prstGeom prst="rect">
            <a:avLst/>
          </a:prstGeom>
          <a:no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Arial"/>
                <a:ea typeface="Arial"/>
                <a:cs typeface="Arial"/>
                <a:sym typeface="Arial"/>
              </a:rPr>
              <a:t>INTRODUÇÃO</a:t>
            </a:r>
          </a:p>
          <a:p>
            <a:pPr marL="0" marR="0" lvl="0" indent="0" algn="just" rtl="0">
              <a:lnSpc>
                <a:spcPct val="150000"/>
              </a:lnSpc>
              <a:spcBef>
                <a:spcPts val="0"/>
              </a:spcBef>
              <a:spcAft>
                <a:spcPts val="0"/>
              </a:spcAft>
              <a:buClr>
                <a:schemeClr val="dk1"/>
              </a:buClr>
              <a:buSzPts val="3600"/>
              <a:buFont typeface="Arial"/>
              <a:buNone/>
            </a:pPr>
            <a:r>
              <a:rPr lang="pt-BR" sz="3200" dirty="0" smtClean="0"/>
              <a:t>O </a:t>
            </a:r>
            <a:r>
              <a:rPr lang="pt-BR" sz="3200" dirty="0" err="1"/>
              <a:t>Rotavírus</a:t>
            </a:r>
            <a:r>
              <a:rPr lang="pt-BR" sz="3200" dirty="0"/>
              <a:t> é um dos principais patógenos causadores de diarreia neonatal em bovinos. </a:t>
            </a:r>
            <a:r>
              <a:rPr lang="pt-BR" sz="3200" dirty="0" smtClean="0"/>
              <a:t>É um </a:t>
            </a:r>
            <a:r>
              <a:rPr lang="pt-BR" sz="3200" dirty="0"/>
              <a:t>vírus não envelopado da família </a:t>
            </a:r>
            <a:r>
              <a:rPr lang="pt-BR" sz="3200" i="1" dirty="0" err="1"/>
              <a:t>Reoviridae</a:t>
            </a:r>
            <a:r>
              <a:rPr lang="pt-BR" sz="3200" dirty="0"/>
              <a:t>, com 11 segmentos de RNA de fita dupla. Existem oito sorogrupos (A-H), sendo o sorogrupo A (RVA) o mais prevalente em bovinos. O RVA é </a:t>
            </a:r>
            <a:r>
              <a:rPr lang="pt-BR" sz="3200" dirty="0" err="1"/>
              <a:t>subclassificado</a:t>
            </a:r>
            <a:r>
              <a:rPr lang="pt-BR" sz="3200" dirty="0"/>
              <a:t> em tipos P (“protease-sensível” atribuído à VP4) e G (“glicoproteína” atribuído à VP7), sendo as proteínas VP4 e VP7 os principais alvos da resposta imunológica. A taxa de mutação do RVA é relativamente alta e seu genoma segmentado permite que haja recombinação gênica, levando ao surgimento de novas cepas virais. </a:t>
            </a:r>
            <a:r>
              <a:rPr lang="en-US" sz="3200" b="0" i="0" u="none" strike="noStrike" cap="none" dirty="0" smtClean="0">
                <a:solidFill>
                  <a:schemeClr val="dk1"/>
                </a:solidFill>
                <a:sym typeface="Arial"/>
              </a:rPr>
              <a:t>        </a:t>
            </a:r>
          </a:p>
          <a:p>
            <a:pPr lvl="0" algn="just">
              <a:lnSpc>
                <a:spcPct val="150000"/>
              </a:lnSpc>
              <a:buClr>
                <a:schemeClr val="dk1"/>
              </a:buClr>
              <a:buSzPts val="3200"/>
            </a:pPr>
            <a:endParaRPr sz="3200" b="1" i="1" u="none" strike="noStrike" cap="none" dirty="0">
              <a:solidFill>
                <a:schemeClr val="dk1"/>
              </a:solidFil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OBJETIVO </a:t>
            </a:r>
            <a:endParaRPr lang="en-US" sz="3600" b="1" dirty="0">
              <a:solidFill>
                <a:schemeClr val="dk1"/>
              </a:solidFill>
            </a:endParaRPr>
          </a:p>
          <a:p>
            <a:pPr lvl="0" algn="just">
              <a:lnSpc>
                <a:spcPct val="150000"/>
              </a:lnSpc>
              <a:buClr>
                <a:schemeClr val="dk1"/>
              </a:buClr>
              <a:buSzPts val="3600"/>
            </a:pPr>
            <a:r>
              <a:rPr lang="pt-BR" sz="3200" dirty="0"/>
              <a:t>A</a:t>
            </a:r>
            <a:r>
              <a:rPr lang="pt-BR" sz="3200" dirty="0" smtClean="0"/>
              <a:t>valiar </a:t>
            </a:r>
            <a:r>
              <a:rPr lang="pt-BR" sz="3200" dirty="0"/>
              <a:t>as combinações genotípicas </a:t>
            </a:r>
            <a:r>
              <a:rPr lang="pt-BR" sz="3200" dirty="0" smtClean="0"/>
              <a:t>(G e P) do </a:t>
            </a:r>
            <a:r>
              <a:rPr lang="pt-BR" sz="3200" dirty="0"/>
              <a:t>RVA de fezes diarreicas de bezerros leiteiros. </a:t>
            </a:r>
            <a:endParaRPr sz="3200" dirty="0"/>
          </a:p>
          <a:p>
            <a:pPr marL="0" marR="0" lvl="0" indent="0" algn="just" rtl="0">
              <a:lnSpc>
                <a:spcPct val="150000"/>
              </a:lnSpc>
              <a:spcBef>
                <a:spcPts val="0"/>
              </a:spcBef>
              <a:spcAft>
                <a:spcPts val="0"/>
              </a:spcAft>
              <a:buClr>
                <a:schemeClr val="dk1"/>
              </a:buClr>
              <a:buSzPts val="3000"/>
              <a:buFont typeface="Arial"/>
              <a:buNone/>
            </a:pPr>
            <a:endParaRPr sz="30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MATERIAL E </a:t>
            </a:r>
            <a:r>
              <a:rPr lang="en-US" sz="3600" b="1" i="0" u="none" strike="noStrike" cap="none" dirty="0" smtClean="0">
                <a:solidFill>
                  <a:schemeClr val="dk1"/>
                </a:solidFill>
                <a:latin typeface="Arial"/>
                <a:ea typeface="Arial"/>
                <a:cs typeface="Arial"/>
                <a:sym typeface="Arial"/>
              </a:rPr>
              <a:t>MÉTODOS</a:t>
            </a:r>
            <a:endParaRPr sz="3200" b="1" i="1" u="none" strike="noStrike" cap="none" dirty="0">
              <a:solidFill>
                <a:schemeClr val="dk1"/>
              </a:solidFill>
              <a:latin typeface="Arial"/>
              <a:ea typeface="Arial"/>
              <a:cs typeface="Arial"/>
              <a:sym typeface="Arial"/>
            </a:endParaRPr>
          </a:p>
          <a:p>
            <a:pPr lvl="0" algn="just">
              <a:lnSpc>
                <a:spcPct val="150000"/>
              </a:lnSpc>
              <a:buClr>
                <a:srgbClr val="FF0000"/>
              </a:buClr>
              <a:buSzPts val="3200"/>
            </a:pPr>
            <a:r>
              <a:rPr lang="pt-BR" sz="3200" dirty="0"/>
              <a:t>Amostras de fezes de bezerros leiteiros diagnosticados com diarreia foram </a:t>
            </a:r>
            <a:r>
              <a:rPr lang="pt-BR" sz="3200" dirty="0" smtClean="0"/>
              <a:t>enviadas refrigeradas ao laboratório da Inata Biológicos, </a:t>
            </a:r>
            <a:r>
              <a:rPr lang="pt-BR" sz="3200" dirty="0" smtClean="0"/>
              <a:t>e </a:t>
            </a:r>
            <a:r>
              <a:rPr lang="pt-BR" sz="3200" dirty="0" smtClean="0"/>
              <a:t>foram submetidas </a:t>
            </a:r>
            <a:r>
              <a:rPr lang="pt-BR" sz="3200" dirty="0"/>
              <a:t>ao RT-PCR para detecção do RVA. As amostras positivas foram direcionadas ao cultivo em células específicas para isolamento viral, originando as sementes para fabricação da vacina autógena. Das 130 sementes isoladas de janeiro de 2021 a julho de 2023, 27 (20,7% - sendo GO = 4; MG = 9; PR = 12; SC = 2) foram </a:t>
            </a:r>
            <a:r>
              <a:rPr lang="pt-BR" sz="3200" dirty="0" err="1"/>
              <a:t>genotipadas</a:t>
            </a:r>
            <a:r>
              <a:rPr lang="pt-BR" sz="3200" dirty="0"/>
              <a:t> por um laboratório </a:t>
            </a:r>
            <a:r>
              <a:rPr lang="pt-BR" sz="3200" dirty="0" smtClean="0"/>
              <a:t>terceirizado, utilizando </a:t>
            </a:r>
            <a:r>
              <a:rPr lang="pt-BR" sz="3200" dirty="0"/>
              <a:t>como alvo uma porção dos genes responsáveis pela expressão das proteínas VP4 e VP7, através da técnica de RT-PCR, seguido do sequenciamento para a determinação dos genótipos G e P. Amostras com genótipos não determinados foram identificadas como X. </a:t>
            </a:r>
            <a:endParaRPr sz="3200" dirty="0"/>
          </a:p>
        </p:txBody>
      </p:sp>
      <p:sp>
        <p:nvSpPr>
          <p:cNvPr id="90" name="Google Shape;90;p1"/>
          <p:cNvSpPr txBox="1"/>
          <p:nvPr/>
        </p:nvSpPr>
        <p:spPr>
          <a:xfrm>
            <a:off x="16451262" y="11953660"/>
            <a:ext cx="13314300" cy="6108527"/>
          </a:xfrm>
          <a:prstGeom prst="rect">
            <a:avLst/>
          </a:prstGeom>
          <a:solidFill>
            <a:schemeClr val="lt1"/>
          </a:solid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RESULTADOS E DISCUSSÃO </a:t>
            </a:r>
            <a:endParaRPr lang="en-US" sz="3600" b="1" dirty="0">
              <a:solidFill>
                <a:schemeClr val="dk1"/>
              </a:solidFill>
            </a:endParaRPr>
          </a:p>
          <a:p>
            <a:pPr marL="0" marR="0" lvl="0" indent="0" algn="just" rtl="0">
              <a:lnSpc>
                <a:spcPct val="150000"/>
              </a:lnSpc>
              <a:spcBef>
                <a:spcPts val="0"/>
              </a:spcBef>
              <a:spcAft>
                <a:spcPts val="0"/>
              </a:spcAft>
              <a:buClr>
                <a:schemeClr val="dk1"/>
              </a:buClr>
              <a:buSzPts val="3600"/>
              <a:buFont typeface="Arial"/>
              <a:buNone/>
            </a:pPr>
            <a:r>
              <a:rPr lang="pt-BR" sz="3200" dirty="0" smtClean="0">
                <a:solidFill>
                  <a:schemeClr val="tx1"/>
                </a:solidFill>
              </a:rPr>
              <a:t>Foram </a:t>
            </a:r>
            <a:r>
              <a:rPr lang="pt-BR" sz="3200" dirty="0">
                <a:solidFill>
                  <a:schemeClr val="tx1"/>
                </a:solidFill>
              </a:rPr>
              <a:t>encontradas oito combinações dos genótipos G e P, sendo que os genótipos GXP[11], G6P[5], G10P[X] e G10P[23] foram identificados em apenas uma amostra (3,7%/cada). O genótipo G6P[X] foi identificado em três amostras (11,1%), G5P[7] em quatro amostras (14,8%), G6P[11] em sete amostras (25,9%) e G10P[11] em nove amostras (33,3%), sendo o mais </a:t>
            </a:r>
            <a:r>
              <a:rPr lang="pt-BR" sz="3200" dirty="0" smtClean="0">
                <a:solidFill>
                  <a:schemeClr val="tx1"/>
                </a:solidFill>
              </a:rPr>
              <a:t>prevalente (Gráfico 1). </a:t>
            </a:r>
          </a:p>
          <a:p>
            <a:pPr marL="0" marR="0" lvl="0" indent="0" algn="just" rtl="0">
              <a:lnSpc>
                <a:spcPct val="150000"/>
              </a:lnSpc>
              <a:spcBef>
                <a:spcPts val="0"/>
              </a:spcBef>
              <a:spcAft>
                <a:spcPts val="0"/>
              </a:spcAft>
              <a:buClr>
                <a:schemeClr val="dk1"/>
              </a:buClr>
              <a:buSzPts val="3600"/>
              <a:buFont typeface="Arial"/>
              <a:buNone/>
            </a:pPr>
            <a:endParaRPr lang="pt-BR" sz="3200" dirty="0">
              <a:solidFill>
                <a:schemeClr val="tx1"/>
              </a:solidFill>
            </a:endParaRPr>
          </a:p>
        </p:txBody>
      </p:sp>
      <p:sp>
        <p:nvSpPr>
          <p:cNvPr id="93" name="Google Shape;93;p1"/>
          <p:cNvSpPr txBox="1"/>
          <p:nvPr/>
        </p:nvSpPr>
        <p:spPr>
          <a:xfrm>
            <a:off x="1922461" y="10205298"/>
            <a:ext cx="28551187" cy="968658"/>
          </a:xfrm>
          <a:prstGeom prst="rect">
            <a:avLst/>
          </a:prstGeom>
          <a:noFill/>
          <a:ln>
            <a:noFill/>
          </a:ln>
        </p:spPr>
        <p:txBody>
          <a:bodyPr spcFirstLastPara="1" wrap="square" lIns="105850" tIns="52925" rIns="105850" bIns="52925" anchor="ctr"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baseline="30000" dirty="0" smtClean="0">
                <a:solidFill>
                  <a:schemeClr val="dk1"/>
                </a:solidFill>
                <a:sym typeface="Arial"/>
              </a:rPr>
              <a:t>1</a:t>
            </a:r>
            <a:r>
              <a:rPr lang="en-US" sz="2800" b="0" i="0" u="none" dirty="0" smtClean="0">
                <a:solidFill>
                  <a:schemeClr val="dk1"/>
                </a:solidFill>
                <a:sym typeface="Arial"/>
              </a:rPr>
              <a:t> </a:t>
            </a:r>
            <a:r>
              <a:rPr lang="en-US" sz="2800" b="0" i="0" u="none" dirty="0" err="1" smtClean="0">
                <a:solidFill>
                  <a:schemeClr val="dk1"/>
                </a:solidFill>
                <a:sym typeface="Arial"/>
              </a:rPr>
              <a:t>Inata</a:t>
            </a:r>
            <a:r>
              <a:rPr lang="en-US" sz="2800" b="0" i="0" u="none" dirty="0" smtClean="0">
                <a:solidFill>
                  <a:schemeClr val="dk1"/>
                </a:solidFill>
                <a:sym typeface="Arial"/>
              </a:rPr>
              <a:t> </a:t>
            </a:r>
            <a:r>
              <a:rPr lang="en-US" sz="2800" b="0" i="0" u="none" dirty="0" err="1" smtClean="0">
                <a:solidFill>
                  <a:schemeClr val="dk1"/>
                </a:solidFill>
                <a:sym typeface="Arial"/>
              </a:rPr>
              <a:t>Biológicos</a:t>
            </a:r>
            <a:r>
              <a:rPr lang="en-US" sz="2800" b="0" i="0" u="none" dirty="0" smtClean="0">
                <a:solidFill>
                  <a:schemeClr val="dk1"/>
                </a:solidFill>
                <a:sym typeface="Arial"/>
              </a:rPr>
              <a:t>, </a:t>
            </a:r>
            <a:r>
              <a:rPr lang="en-US" sz="2800" b="0" i="0" u="none" dirty="0" err="1" smtClean="0">
                <a:solidFill>
                  <a:schemeClr val="dk1"/>
                </a:solidFill>
                <a:sym typeface="Arial"/>
              </a:rPr>
              <a:t>Uberlândia</a:t>
            </a:r>
            <a:r>
              <a:rPr lang="en-US" sz="2800" b="0" i="0" u="none" dirty="0" smtClean="0">
                <a:solidFill>
                  <a:schemeClr val="dk1"/>
                </a:solidFill>
                <a:sym typeface="Arial"/>
              </a:rPr>
              <a:t>, Minas </a:t>
            </a:r>
            <a:r>
              <a:rPr lang="en-US" sz="2800" b="0" i="0" u="none" dirty="0" err="1" smtClean="0">
                <a:solidFill>
                  <a:schemeClr val="dk1"/>
                </a:solidFill>
                <a:sym typeface="Arial"/>
              </a:rPr>
              <a:t>Gerais</a:t>
            </a:r>
            <a:endParaRPr lang="en-US" sz="2800" b="0" i="0" u="none" dirty="0" smtClean="0">
              <a:solidFill>
                <a:schemeClr val="dk1"/>
              </a:solidFill>
              <a:sym typeface="Arial"/>
            </a:endParaRPr>
          </a:p>
          <a:p>
            <a:pPr marL="0" marR="0" lvl="0" indent="0" algn="ctr" rtl="0">
              <a:lnSpc>
                <a:spcPct val="100000"/>
              </a:lnSpc>
              <a:spcBef>
                <a:spcPts val="0"/>
              </a:spcBef>
              <a:spcAft>
                <a:spcPts val="0"/>
              </a:spcAft>
              <a:buClr>
                <a:schemeClr val="dk1"/>
              </a:buClr>
              <a:buSzPts val="2800"/>
              <a:buFont typeface="Arial"/>
              <a:buNone/>
            </a:pPr>
            <a:r>
              <a:rPr lang="en-US" sz="2800" baseline="30000" dirty="0" smtClean="0">
                <a:solidFill>
                  <a:schemeClr val="dk1"/>
                </a:solidFill>
              </a:rPr>
              <a:t>2</a:t>
            </a:r>
            <a:r>
              <a:rPr lang="en-US" sz="2800" dirty="0" smtClean="0">
                <a:solidFill>
                  <a:schemeClr val="dk1"/>
                </a:solidFill>
              </a:rPr>
              <a:t> </a:t>
            </a:r>
            <a:r>
              <a:rPr lang="en-US" sz="2800" dirty="0" err="1" smtClean="0">
                <a:solidFill>
                  <a:schemeClr val="dk1"/>
                </a:solidFill>
              </a:rPr>
              <a:t>Faculdade</a:t>
            </a:r>
            <a:r>
              <a:rPr lang="en-US" sz="2800" dirty="0" smtClean="0">
                <a:solidFill>
                  <a:schemeClr val="dk1"/>
                </a:solidFill>
              </a:rPr>
              <a:t> de </a:t>
            </a:r>
            <a:r>
              <a:rPr lang="en-US" sz="2800" dirty="0" err="1" smtClean="0">
                <a:solidFill>
                  <a:schemeClr val="dk1"/>
                </a:solidFill>
              </a:rPr>
              <a:t>Medicina</a:t>
            </a:r>
            <a:r>
              <a:rPr lang="en-US" sz="2800" dirty="0" smtClean="0">
                <a:solidFill>
                  <a:schemeClr val="dk1"/>
                </a:solidFill>
              </a:rPr>
              <a:t> </a:t>
            </a:r>
            <a:r>
              <a:rPr lang="en-US" sz="2800" dirty="0" err="1" smtClean="0">
                <a:solidFill>
                  <a:schemeClr val="dk1"/>
                </a:solidFill>
              </a:rPr>
              <a:t>Veterinária</a:t>
            </a:r>
            <a:r>
              <a:rPr lang="en-US" sz="2800" dirty="0" smtClean="0">
                <a:solidFill>
                  <a:schemeClr val="dk1"/>
                </a:solidFill>
              </a:rPr>
              <a:t> da </a:t>
            </a:r>
            <a:r>
              <a:rPr lang="en-US" sz="2800" dirty="0" err="1" smtClean="0">
                <a:solidFill>
                  <a:schemeClr val="dk1"/>
                </a:solidFill>
              </a:rPr>
              <a:t>Universidade</a:t>
            </a:r>
            <a:r>
              <a:rPr lang="en-US" sz="2800" dirty="0" smtClean="0">
                <a:solidFill>
                  <a:schemeClr val="dk1"/>
                </a:solidFill>
              </a:rPr>
              <a:t> Federal de </a:t>
            </a:r>
            <a:r>
              <a:rPr lang="en-US" sz="2800" dirty="0" err="1" smtClean="0">
                <a:solidFill>
                  <a:schemeClr val="dk1"/>
                </a:solidFill>
              </a:rPr>
              <a:t>Uberlândia</a:t>
            </a:r>
            <a:r>
              <a:rPr lang="en-US" sz="2800" dirty="0">
                <a:solidFill>
                  <a:schemeClr val="dk1"/>
                </a:solidFill>
              </a:rPr>
              <a:t> </a:t>
            </a:r>
            <a:r>
              <a:rPr lang="en-US" sz="2800" dirty="0" smtClean="0">
                <a:solidFill>
                  <a:schemeClr val="dk1"/>
                </a:solidFill>
              </a:rPr>
              <a:t>- UFU</a:t>
            </a:r>
            <a:endParaRPr sz="2800" dirty="0"/>
          </a:p>
        </p:txBody>
      </p:sp>
      <p:pic>
        <p:nvPicPr>
          <p:cNvPr id="13" name="Imagem 12">
            <a:extLst>
              <a:ext uri="{FF2B5EF4-FFF2-40B4-BE49-F238E27FC236}">
                <a16:creationId xmlns:a16="http://schemas.microsoft.com/office/drawing/2014/main" id="{B6946799-8218-4D15-9FA6-709009C213C5}"/>
              </a:ext>
            </a:extLst>
          </p:cNvPr>
          <p:cNvPicPr>
            <a:picLocks noChangeAspect="1"/>
          </p:cNvPicPr>
          <p:nvPr/>
        </p:nvPicPr>
        <p:blipFill rotWithShape="1">
          <a:blip r:embed="rId3"/>
          <a:srcRect l="45879" r="46028"/>
          <a:stretch/>
        </p:blipFill>
        <p:spPr>
          <a:xfrm rot="5400000">
            <a:off x="13855876" y="-13937310"/>
            <a:ext cx="4684362" cy="32558983"/>
          </a:xfrm>
          <a:prstGeom prst="rect">
            <a:avLst/>
          </a:prstGeom>
        </p:spPr>
      </p:pic>
      <p:pic>
        <p:nvPicPr>
          <p:cNvPr id="3" name="Imagem 2">
            <a:extLst>
              <a:ext uri="{FF2B5EF4-FFF2-40B4-BE49-F238E27FC236}">
                <a16:creationId xmlns:a16="http://schemas.microsoft.com/office/drawing/2014/main" id="{1A6E0642-6596-48BD-B826-D0870C7145F3}"/>
              </a:ext>
            </a:extLst>
          </p:cNvPr>
          <p:cNvPicPr>
            <a:picLocks noChangeAspect="1"/>
          </p:cNvPicPr>
          <p:nvPr/>
        </p:nvPicPr>
        <p:blipFill rotWithShape="1">
          <a:blip r:embed="rId4"/>
          <a:srcRect l="92636" r="3750"/>
          <a:stretch/>
        </p:blipFill>
        <p:spPr>
          <a:xfrm rot="5400000">
            <a:off x="15155519" y="25925922"/>
            <a:ext cx="2085072" cy="32464361"/>
          </a:xfrm>
          <a:prstGeom prst="rect">
            <a:avLst/>
          </a:prstGeom>
        </p:spPr>
      </p:pic>
      <p:pic>
        <p:nvPicPr>
          <p:cNvPr id="5" name="Imagem 4">
            <a:extLst>
              <a:ext uri="{FF2B5EF4-FFF2-40B4-BE49-F238E27FC236}">
                <a16:creationId xmlns:a16="http://schemas.microsoft.com/office/drawing/2014/main" id="{7964C3AD-AE33-4C1B-A6A0-35B258D71621}"/>
              </a:ext>
            </a:extLst>
          </p:cNvPr>
          <p:cNvPicPr>
            <a:picLocks noChangeAspect="1"/>
          </p:cNvPicPr>
          <p:nvPr/>
        </p:nvPicPr>
        <p:blipFill rotWithShape="1">
          <a:blip r:embed="rId3"/>
          <a:srcRect l="55064" r="44885"/>
          <a:stretch/>
        </p:blipFill>
        <p:spPr>
          <a:xfrm rot="5400000">
            <a:off x="25354083" y="15634330"/>
            <a:ext cx="45719" cy="50916754"/>
          </a:xfrm>
          <a:prstGeom prst="rect">
            <a:avLst/>
          </a:prstGeom>
        </p:spPr>
      </p:pic>
      <p:graphicFrame>
        <p:nvGraphicFramePr>
          <p:cNvPr id="14" name="Gráfico 13"/>
          <p:cNvGraphicFramePr>
            <a:graphicFrameLocks/>
          </p:cNvGraphicFramePr>
          <p:nvPr>
            <p:extLst>
              <p:ext uri="{D42A27DB-BD31-4B8C-83A1-F6EECF244321}">
                <p14:modId xmlns:p14="http://schemas.microsoft.com/office/powerpoint/2010/main" val="150249794"/>
              </p:ext>
            </p:extLst>
          </p:nvPr>
        </p:nvGraphicFramePr>
        <p:xfrm>
          <a:off x="16451262" y="17727899"/>
          <a:ext cx="13314300" cy="6322806"/>
        </p:xfrm>
        <a:graphic>
          <a:graphicData uri="http://schemas.openxmlformats.org/drawingml/2006/chart">
            <c:chart xmlns:c="http://schemas.openxmlformats.org/drawingml/2006/chart" xmlns:r="http://schemas.openxmlformats.org/officeDocument/2006/relationships" r:id="rId5"/>
          </a:graphicData>
        </a:graphic>
      </p:graphicFrame>
      <p:sp>
        <p:nvSpPr>
          <p:cNvPr id="15" name="Google Shape;90;p1"/>
          <p:cNvSpPr txBox="1"/>
          <p:nvPr/>
        </p:nvSpPr>
        <p:spPr>
          <a:xfrm>
            <a:off x="16451262" y="24144311"/>
            <a:ext cx="13314300" cy="16157431"/>
          </a:xfrm>
          <a:prstGeom prst="rect">
            <a:avLst/>
          </a:prstGeom>
          <a:solidFill>
            <a:schemeClr val="lt1"/>
          </a:solid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r>
              <a:rPr lang="pt-BR" sz="3000" b="1" dirty="0" smtClean="0">
                <a:solidFill>
                  <a:schemeClr val="tx1"/>
                </a:solidFill>
              </a:rPr>
              <a:t>Gráfico 1. </a:t>
            </a:r>
            <a:r>
              <a:rPr lang="pt-BR" sz="3000" dirty="0" smtClean="0">
                <a:solidFill>
                  <a:schemeClr val="tx1"/>
                </a:solidFill>
              </a:rPr>
              <a:t>Frequência dos genótipos G e P do RVA bovino </a:t>
            </a:r>
            <a:r>
              <a:rPr lang="pt-BR" sz="3000" dirty="0" err="1" smtClean="0">
                <a:solidFill>
                  <a:schemeClr val="tx1"/>
                </a:solidFill>
              </a:rPr>
              <a:t>genotipados</a:t>
            </a:r>
            <a:r>
              <a:rPr lang="pt-BR" sz="3000" dirty="0" smtClean="0">
                <a:solidFill>
                  <a:schemeClr val="tx1"/>
                </a:solidFill>
              </a:rPr>
              <a:t>.</a:t>
            </a:r>
          </a:p>
          <a:p>
            <a:pPr marL="0" marR="0" lvl="0" indent="0" algn="just" rtl="0">
              <a:lnSpc>
                <a:spcPct val="150000"/>
              </a:lnSpc>
              <a:spcBef>
                <a:spcPts val="0"/>
              </a:spcBef>
              <a:spcAft>
                <a:spcPts val="0"/>
              </a:spcAft>
              <a:buClr>
                <a:schemeClr val="dk1"/>
              </a:buClr>
              <a:buSzPts val="3600"/>
              <a:buFont typeface="Arial"/>
              <a:buNone/>
            </a:pPr>
            <a:endParaRPr lang="pt-BR" sz="3000" dirty="0" smtClean="0">
              <a:solidFill>
                <a:schemeClr val="tx1"/>
              </a:solidFill>
            </a:endParaRPr>
          </a:p>
          <a:p>
            <a:pPr lvl="0" algn="just">
              <a:lnSpc>
                <a:spcPct val="150000"/>
              </a:lnSpc>
              <a:buClr>
                <a:schemeClr val="dk1"/>
              </a:buClr>
              <a:buSzPts val="3600"/>
            </a:pPr>
            <a:r>
              <a:rPr lang="pt-BR" sz="3200" dirty="0" smtClean="0">
                <a:solidFill>
                  <a:schemeClr val="tx1"/>
                </a:solidFill>
              </a:rPr>
              <a:t>O monitoramento </a:t>
            </a:r>
            <a:r>
              <a:rPr lang="pt-BR" sz="3200" dirty="0">
                <a:solidFill>
                  <a:schemeClr val="tx1"/>
                </a:solidFill>
              </a:rPr>
              <a:t>epidemiológico </a:t>
            </a:r>
            <a:r>
              <a:rPr lang="pt-BR" sz="3200" dirty="0" smtClean="0">
                <a:solidFill>
                  <a:schemeClr val="tx1"/>
                </a:solidFill>
              </a:rPr>
              <a:t>realizado em propriedades leiteiras de diferentes </a:t>
            </a:r>
            <a:r>
              <a:rPr lang="pt-BR" sz="3200" dirty="0">
                <a:solidFill>
                  <a:schemeClr val="tx1"/>
                </a:solidFill>
              </a:rPr>
              <a:t>regiões do Brasil gera dados importantes sobre </a:t>
            </a:r>
            <a:r>
              <a:rPr lang="pt-BR" sz="3200" dirty="0" smtClean="0">
                <a:solidFill>
                  <a:schemeClr val="tx1"/>
                </a:solidFill>
              </a:rPr>
              <a:t>as cepas </a:t>
            </a:r>
            <a:r>
              <a:rPr lang="pt-BR" sz="3200" dirty="0">
                <a:solidFill>
                  <a:schemeClr val="tx1"/>
                </a:solidFill>
              </a:rPr>
              <a:t>de RVA que atualmente circulam </a:t>
            </a:r>
            <a:r>
              <a:rPr lang="pt-BR" sz="3200" dirty="0" smtClean="0">
                <a:solidFill>
                  <a:schemeClr val="tx1"/>
                </a:solidFill>
              </a:rPr>
              <a:t>nos </a:t>
            </a:r>
            <a:r>
              <a:rPr lang="pt-BR" sz="3200" dirty="0">
                <a:solidFill>
                  <a:schemeClr val="tx1"/>
                </a:solidFill>
              </a:rPr>
              <a:t>rebanhos e permite traçar melhores estratégias de controle e prevenção da </a:t>
            </a:r>
            <a:r>
              <a:rPr lang="pt-BR" sz="3200" dirty="0" err="1">
                <a:solidFill>
                  <a:schemeClr val="tx1"/>
                </a:solidFill>
              </a:rPr>
              <a:t>rotavirose</a:t>
            </a:r>
            <a:r>
              <a:rPr lang="pt-BR" sz="3200" dirty="0">
                <a:solidFill>
                  <a:schemeClr val="tx1"/>
                </a:solidFill>
              </a:rPr>
              <a:t> bovina. A</a:t>
            </a:r>
            <a:r>
              <a:rPr lang="pt-BR" sz="3200" dirty="0" smtClean="0">
                <a:solidFill>
                  <a:schemeClr val="tx1"/>
                </a:solidFill>
              </a:rPr>
              <a:t> incompatibilidade entre o RVA das cepas de campo e as utilizadas nas vacinas comerciais justificam possíveis falhas da vacinação. Apesar das cepas virais compartilharem alguns antígenos de superfície, em geral a proteção cruzada entre cepas </a:t>
            </a:r>
            <a:r>
              <a:rPr lang="pt-BR" sz="3200" dirty="0" err="1" smtClean="0">
                <a:solidFill>
                  <a:schemeClr val="tx1"/>
                </a:solidFill>
              </a:rPr>
              <a:t>heterólogas</a:t>
            </a:r>
            <a:r>
              <a:rPr lang="pt-BR" sz="3200" dirty="0" smtClean="0">
                <a:solidFill>
                  <a:schemeClr val="tx1"/>
                </a:solidFill>
              </a:rPr>
              <a:t> é fraca, por isso é necessário o monitoramento constante para identificação de novas cepas de RVA. </a:t>
            </a:r>
            <a:endParaRPr sz="3200" i="0" u="none" strike="noStrike" cap="none" dirty="0" smtClean="0">
              <a:solidFill>
                <a:schemeClr val="tx1"/>
              </a:solidFill>
              <a:sym typeface="Arial"/>
            </a:endParaRPr>
          </a:p>
          <a:p>
            <a:pPr marL="0" marR="0" lvl="0" indent="0" algn="just" rtl="0">
              <a:lnSpc>
                <a:spcPct val="150000"/>
              </a:lnSpc>
              <a:spcBef>
                <a:spcPts val="0"/>
              </a:spcBef>
              <a:spcAft>
                <a:spcPts val="0"/>
              </a:spcAft>
              <a:buClr>
                <a:schemeClr val="dk1"/>
              </a:buClr>
              <a:buSzPts val="3200"/>
              <a:buFont typeface="Arial"/>
              <a:buNone/>
            </a:pPr>
            <a:endParaRPr sz="3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CONCLUSÃO </a:t>
            </a:r>
            <a:endParaRPr lang="en-US" sz="3600" b="1" dirty="0">
              <a:solidFill>
                <a:schemeClr val="dk1"/>
              </a:solidFill>
            </a:endParaRPr>
          </a:p>
          <a:p>
            <a:pPr algn="just">
              <a:lnSpc>
                <a:spcPct val="150000"/>
              </a:lnSpc>
              <a:buClr>
                <a:schemeClr val="dk1"/>
              </a:buClr>
              <a:buSzPts val="3600"/>
            </a:pPr>
            <a:r>
              <a:rPr lang="pt-BR" sz="3200" smtClean="0"/>
              <a:t>Existe diversidade </a:t>
            </a:r>
            <a:r>
              <a:rPr lang="pt-BR" sz="3200" dirty="0" smtClean="0"/>
              <a:t>antigênica entre as cepas de RVA </a:t>
            </a:r>
            <a:r>
              <a:rPr lang="pt-BR" sz="3200" dirty="0" err="1" smtClean="0"/>
              <a:t>genotipadas</a:t>
            </a:r>
            <a:r>
              <a:rPr lang="pt-BR" sz="3200" dirty="0" smtClean="0"/>
              <a:t>, </a:t>
            </a:r>
            <a:r>
              <a:rPr lang="pt-BR" sz="3200" dirty="0"/>
              <a:t>o que enfatiza </a:t>
            </a:r>
            <a:r>
              <a:rPr lang="pt-BR" sz="3200" dirty="0" smtClean="0"/>
              <a:t>a importância </a:t>
            </a:r>
            <a:r>
              <a:rPr lang="pt-BR" sz="3200" dirty="0"/>
              <a:t>do monitoramento </a:t>
            </a:r>
            <a:r>
              <a:rPr lang="pt-BR" sz="3200" dirty="0" smtClean="0"/>
              <a:t>epidemiológico da </a:t>
            </a:r>
            <a:r>
              <a:rPr lang="pt-BR" sz="3200" dirty="0" err="1" smtClean="0"/>
              <a:t>rotavirose</a:t>
            </a:r>
            <a:r>
              <a:rPr lang="pt-BR" sz="3200" dirty="0" smtClean="0"/>
              <a:t> bovina para </a:t>
            </a:r>
            <a:r>
              <a:rPr lang="pt-BR" sz="3200" dirty="0"/>
              <a:t>identificação de </a:t>
            </a:r>
            <a:r>
              <a:rPr lang="pt-BR" sz="3200" dirty="0" smtClean="0"/>
              <a:t>cepas emergentes. Além disso, o uso da vacina </a:t>
            </a:r>
            <a:r>
              <a:rPr lang="pt-BR" sz="3200" dirty="0"/>
              <a:t>autógena como estratégia de prevenção </a:t>
            </a:r>
            <a:r>
              <a:rPr lang="pt-BR" sz="3200" dirty="0" smtClean="0"/>
              <a:t>pode </a:t>
            </a:r>
            <a:r>
              <a:rPr lang="pt-BR" sz="3200" dirty="0"/>
              <a:t>amenizar os efeitos </a:t>
            </a:r>
            <a:r>
              <a:rPr lang="pt-BR" sz="3200" dirty="0" smtClean="0"/>
              <a:t>da </a:t>
            </a:r>
            <a:r>
              <a:rPr lang="pt-BR" sz="3200" dirty="0"/>
              <a:t>variabilidade antigênica do RVA e atender as necessidades específicas de cada </a:t>
            </a:r>
            <a:r>
              <a:rPr lang="pt-BR" sz="3200" dirty="0" smtClean="0"/>
              <a:t>rebanho.</a:t>
            </a:r>
            <a:endParaRPr lang="pt-BR" sz="3200" dirty="0"/>
          </a:p>
          <a:p>
            <a:pPr marL="0" marR="0" lvl="0" indent="0" algn="just" rtl="0">
              <a:lnSpc>
                <a:spcPct val="150000"/>
              </a:lnSpc>
              <a:spcBef>
                <a:spcPts val="0"/>
              </a:spcBef>
              <a:spcAft>
                <a:spcPts val="0"/>
              </a:spcAft>
              <a:buClr>
                <a:schemeClr val="dk1"/>
              </a:buClr>
              <a:buSzPts val="3600"/>
              <a:buFont typeface="Arial"/>
              <a:buNone/>
            </a:pPr>
            <a:endParaRPr lang="en-US" sz="3600" b="1" dirty="0">
              <a:solidFill>
                <a:schemeClr val="dk1"/>
              </a:solidFil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Arial"/>
                <a:ea typeface="Arial"/>
                <a:cs typeface="Arial"/>
                <a:sym typeface="Arial"/>
              </a:rPr>
              <a:t>AGRADECIMENTOS</a:t>
            </a:r>
            <a:endParaRPr sz="3200" b="1" i="1" u="none" dirty="0">
              <a:solidFill>
                <a:schemeClr val="dk1"/>
              </a:solidFill>
              <a:latin typeface="Arial"/>
              <a:ea typeface="Arial"/>
              <a:cs typeface="Arial"/>
              <a:sym typeface="Arial"/>
            </a:endParaRPr>
          </a:p>
        </p:txBody>
      </p:sp>
      <p:pic>
        <p:nvPicPr>
          <p:cNvPr id="2" name="Imagem 1"/>
          <p:cNvPicPr>
            <a:picLocks noChangeAspect="1"/>
          </p:cNvPicPr>
          <p:nvPr/>
        </p:nvPicPr>
        <p:blipFill>
          <a:blip r:embed="rId6"/>
          <a:stretch>
            <a:fillRect/>
          </a:stretch>
        </p:blipFill>
        <p:spPr>
          <a:xfrm>
            <a:off x="22819945" y="39133454"/>
            <a:ext cx="5113994" cy="1703306"/>
          </a:xfrm>
          <a:prstGeom prst="rect">
            <a:avLst/>
          </a:prstGeom>
        </p:spPr>
      </p:pic>
      <p:sp>
        <p:nvSpPr>
          <p:cNvPr id="17" name="Google Shape;89;p1"/>
          <p:cNvSpPr txBox="1"/>
          <p:nvPr/>
        </p:nvSpPr>
        <p:spPr>
          <a:xfrm>
            <a:off x="2049462" y="38878274"/>
            <a:ext cx="13314362" cy="2184375"/>
          </a:xfrm>
          <a:prstGeom prst="rect">
            <a:avLst/>
          </a:prstGeom>
          <a:no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r>
              <a:rPr lang="pt-BR" sz="3000" b="1" i="0" u="none" strike="noStrike" cap="none" dirty="0" smtClean="0">
                <a:solidFill>
                  <a:schemeClr val="dk1"/>
                </a:solidFill>
                <a:sym typeface="Arial"/>
              </a:rPr>
              <a:t>Figura 1. </a:t>
            </a:r>
            <a:r>
              <a:rPr lang="pt-BR" sz="3000" i="0" u="none" strike="noStrike" cap="none" dirty="0" smtClean="0">
                <a:solidFill>
                  <a:schemeClr val="dk1"/>
                </a:solidFill>
                <a:sym typeface="Arial"/>
              </a:rPr>
              <a:t>Coleta de fezes de bezerra com diarreia (</a:t>
            </a:r>
            <a:r>
              <a:rPr lang="pt-BR" sz="3000" dirty="0" smtClean="0">
                <a:solidFill>
                  <a:schemeClr val="dk1"/>
                </a:solidFill>
              </a:rPr>
              <a:t>à esquerda</a:t>
            </a:r>
            <a:r>
              <a:rPr lang="pt-BR" sz="3000" i="0" u="none" strike="noStrike" cap="none" dirty="0" smtClean="0">
                <a:solidFill>
                  <a:schemeClr val="dk1"/>
                </a:solidFill>
                <a:sym typeface="Arial"/>
              </a:rPr>
              <a:t>); resultado da detecção do RVA pelo RT-PCR; todas as amostras de fezes foram positivas com </a:t>
            </a:r>
            <a:r>
              <a:rPr lang="pt-BR" sz="3000" i="0" u="none" strike="noStrike" cap="none" dirty="0" err="1" smtClean="0">
                <a:solidFill>
                  <a:schemeClr val="dk1"/>
                </a:solidFill>
                <a:sym typeface="Arial"/>
              </a:rPr>
              <a:t>Ct</a:t>
            </a:r>
            <a:r>
              <a:rPr lang="pt-BR" sz="3000" i="0" u="none" strike="noStrike" cap="none" dirty="0" smtClean="0">
                <a:solidFill>
                  <a:schemeClr val="dk1"/>
                </a:solidFill>
                <a:sym typeface="Arial"/>
              </a:rPr>
              <a:t> entre 20 e 25 (à direita).</a:t>
            </a:r>
            <a:endParaRPr sz="3000" dirty="0"/>
          </a:p>
        </p:txBody>
      </p:sp>
      <p:grpSp>
        <p:nvGrpSpPr>
          <p:cNvPr id="7" name="Agrupar 6"/>
          <p:cNvGrpSpPr/>
          <p:nvPr/>
        </p:nvGrpSpPr>
        <p:grpSpPr>
          <a:xfrm>
            <a:off x="2049462" y="33638333"/>
            <a:ext cx="13314362" cy="5213038"/>
            <a:chOff x="2049462" y="34361343"/>
            <a:chExt cx="13314362" cy="5213038"/>
          </a:xfrm>
        </p:grpSpPr>
        <p:pic>
          <p:nvPicPr>
            <p:cNvPr id="4" name="Image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1823" y="34361343"/>
              <a:ext cx="9282001" cy="5213038"/>
            </a:xfrm>
            <a:prstGeom prst="rect">
              <a:avLst/>
            </a:prstGeom>
          </p:spPr>
        </p:pic>
        <p:pic>
          <p:nvPicPr>
            <p:cNvPr id="6" name="Image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9462" y="34361343"/>
              <a:ext cx="3949084" cy="5212408"/>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632</Words>
  <Application>Microsoft Office PowerPoint</Application>
  <PresentationFormat>Personalizar</PresentationFormat>
  <Paragraphs>33</Paragraphs>
  <Slides>1</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Calibri</vt:lpstr>
      <vt:lpstr>Arial</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HERBERT_SOUSA</dc:creator>
  <cp:lastModifiedBy>G8-252</cp:lastModifiedBy>
  <cp:revision>23</cp:revision>
  <dcterms:created xsi:type="dcterms:W3CDTF">2008-08-28T23:11:57Z</dcterms:created>
  <dcterms:modified xsi:type="dcterms:W3CDTF">2024-03-22T11:58:53Z</dcterms:modified>
</cp:coreProperties>
</file>