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OMMVZoBJzeIIHWQwad0wGGNHw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ca Paola Santarosa" initials="BS" lastIdx="3" clrIdx="0">
    <p:extLst>
      <p:ext uri="{19B8F6BF-5375-455C-9EA6-DF929625EA0E}">
        <p15:presenceInfo xmlns:p15="http://schemas.microsoft.com/office/powerpoint/2012/main" userId="2643308bf3024b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1" d="100"/>
          <a:sy n="51" d="100"/>
        </p:scale>
        <p:origin x="60" y="-10302"/>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commentAuthors" Target="commentAuthors.xml"/><Relationship Id="rId15" Type="http://schemas.openxmlformats.org/officeDocument/2006/relationships/tableStyles" Target="tableStyles.xml"/><Relationship Id="rId10" Type="http://customschemas.google.com/relationships/presentationmetadata" Target="meta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rot="5400000">
            <a:off x="8373517" y="17112258"/>
            <a:ext cx="36610544" cy="69860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rot="5400000">
            <a:off x="-5801172" y="10328657"/>
            <a:ext cx="36610544" cy="205532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2049462" y="5920426"/>
            <a:ext cx="28803600" cy="722437"/>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4000"/>
              <a:buFont typeface="Arial"/>
              <a:buNone/>
            </a:pPr>
            <a:r>
              <a:rPr lang="pt-BR" sz="4000" b="1" i="0" u="none" strike="noStrike" cap="none" dirty="0">
                <a:solidFill>
                  <a:schemeClr val="dk1"/>
                </a:solidFill>
                <a:latin typeface="Arial"/>
                <a:ea typeface="Arial"/>
                <a:cs typeface="Arial"/>
                <a:sym typeface="Arial"/>
              </a:rPr>
              <a:t>A CONGENITAL ANAPLASMOSIS IN BOVINE NEONATE: CASE REPORT</a:t>
            </a:r>
            <a:endParaRPr lang="pt-BR" dirty="0"/>
          </a:p>
        </p:txBody>
      </p:sp>
      <p:sp>
        <p:nvSpPr>
          <p:cNvPr id="88" name="Google Shape;88;p1"/>
          <p:cNvSpPr txBox="1"/>
          <p:nvPr/>
        </p:nvSpPr>
        <p:spPr>
          <a:xfrm>
            <a:off x="1796255" y="6937965"/>
            <a:ext cx="28803600" cy="845547"/>
          </a:xfrm>
          <a:prstGeom prst="rect">
            <a:avLst/>
          </a:prstGeom>
          <a:noFill/>
          <a:ln>
            <a:noFill/>
          </a:ln>
        </p:spPr>
        <p:txBody>
          <a:bodyPr spcFirstLastPara="1" wrap="square" lIns="105850" tIns="52925" rIns="105850" bIns="52925" anchor="ctr" anchorCtr="0">
            <a:spAutoFit/>
          </a:bodyPr>
          <a:lstStyle/>
          <a:p>
            <a:pPr marL="0" marR="0" lvl="0" indent="0" algn="ctr" rtl="0">
              <a:lnSpc>
                <a:spcPct val="150000"/>
              </a:lnSpc>
              <a:spcBef>
                <a:spcPts val="0"/>
              </a:spcBef>
              <a:spcAft>
                <a:spcPts val="0"/>
              </a:spcAft>
              <a:buClr>
                <a:schemeClr val="dk1"/>
              </a:buClr>
              <a:buSzPts val="3200"/>
              <a:buFont typeface="Arial"/>
              <a:buNone/>
            </a:pPr>
            <a:r>
              <a:rPr lang="en-US" sz="3200" u="sng" dirty="0">
                <a:solidFill>
                  <a:schemeClr val="dk1"/>
                </a:solidFill>
              </a:rPr>
              <a:t>Larissa Miranda Padilha</a:t>
            </a:r>
            <a:r>
              <a:rPr lang="en-US" sz="3200" u="sng" baseline="30000" dirty="0">
                <a:solidFill>
                  <a:schemeClr val="dk1"/>
                </a:solidFill>
              </a:rPr>
              <a:t>1</a:t>
            </a:r>
            <a:r>
              <a:rPr lang="en-US" sz="3200" dirty="0">
                <a:solidFill>
                  <a:schemeClr val="dk1"/>
                </a:solidFill>
              </a:rPr>
              <a:t>; Bianca Paola Santarosa</a:t>
            </a:r>
            <a:r>
              <a:rPr lang="en-US" sz="3200" baseline="30000" dirty="0">
                <a:solidFill>
                  <a:schemeClr val="dk1"/>
                </a:solidFill>
              </a:rPr>
              <a:t>1</a:t>
            </a:r>
            <a:r>
              <a:rPr lang="en-US" sz="3200" dirty="0">
                <a:solidFill>
                  <a:schemeClr val="dk1"/>
                </a:solidFill>
              </a:rPr>
              <a:t>; Karen Nascimento da Silva</a:t>
            </a:r>
            <a:r>
              <a:rPr lang="en-US" sz="3200" baseline="30000" dirty="0">
                <a:solidFill>
                  <a:schemeClr val="dk1"/>
                </a:solidFill>
              </a:rPr>
              <a:t>1</a:t>
            </a:r>
            <a:r>
              <a:rPr lang="en-US" sz="3200" dirty="0">
                <a:solidFill>
                  <a:schemeClr val="dk1"/>
                </a:solidFill>
              </a:rPr>
              <a:t>; Viviani Gomes</a:t>
            </a:r>
            <a:r>
              <a:rPr lang="en-US" sz="3200" baseline="30000" dirty="0">
                <a:solidFill>
                  <a:schemeClr val="dk1"/>
                </a:solidFill>
              </a:rPr>
              <a:t>1</a:t>
            </a:r>
            <a:r>
              <a:rPr lang="en-US" sz="3200" b="0" i="0" u="none" strike="noStrike" cap="none" dirty="0">
                <a:solidFill>
                  <a:schemeClr val="dk1"/>
                </a:solidFill>
                <a:latin typeface="Arial"/>
                <a:ea typeface="Arial"/>
                <a:cs typeface="Arial"/>
                <a:sym typeface="Arial"/>
              </a:rPr>
              <a:t>.</a:t>
            </a:r>
            <a:endParaRPr dirty="0"/>
          </a:p>
        </p:txBody>
      </p:sp>
      <p:sp>
        <p:nvSpPr>
          <p:cNvPr id="89" name="Google Shape;89;p1"/>
          <p:cNvSpPr txBox="1"/>
          <p:nvPr/>
        </p:nvSpPr>
        <p:spPr>
          <a:xfrm>
            <a:off x="2049462" y="9024191"/>
            <a:ext cx="13314362" cy="21712798"/>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INTRODUCTION</a:t>
            </a:r>
            <a:endParaRPr sz="34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en-US" sz="3200" i="0" u="none" strike="noStrike" cap="none" dirty="0">
                <a:solidFill>
                  <a:schemeClr val="dk1"/>
                </a:solidFill>
                <a:latin typeface="Arial"/>
                <a:ea typeface="Arial"/>
                <a:cs typeface="Arial"/>
                <a:sym typeface="Arial"/>
              </a:rPr>
              <a:t>Congenital transmission of </a:t>
            </a:r>
            <a:r>
              <a:rPr lang="en-US" sz="3200" i="1" u="none" strike="noStrike" cap="none" dirty="0" err="1">
                <a:solidFill>
                  <a:schemeClr val="dk1"/>
                </a:solidFill>
                <a:latin typeface="Arial"/>
                <a:ea typeface="Arial"/>
                <a:cs typeface="Arial"/>
                <a:sym typeface="Arial"/>
              </a:rPr>
              <a:t>Anaplasma</a:t>
            </a:r>
            <a:r>
              <a:rPr lang="en-US" sz="3200" i="1" u="none" strike="noStrike" cap="none" dirty="0">
                <a:solidFill>
                  <a:schemeClr val="dk1"/>
                </a:solidFill>
                <a:latin typeface="Arial"/>
                <a:ea typeface="Arial"/>
                <a:cs typeface="Arial"/>
                <a:sym typeface="Arial"/>
              </a:rPr>
              <a:t> </a:t>
            </a:r>
            <a:r>
              <a:rPr lang="en-US" sz="3200" i="1" u="none" strike="noStrike" cap="none" dirty="0" err="1">
                <a:solidFill>
                  <a:schemeClr val="dk1"/>
                </a:solidFill>
                <a:latin typeface="Arial"/>
                <a:ea typeface="Arial"/>
                <a:cs typeface="Arial"/>
                <a:sym typeface="Arial"/>
              </a:rPr>
              <a:t>marginale</a:t>
            </a:r>
            <a:r>
              <a:rPr lang="en-US" sz="3200" i="1" u="none" strike="noStrike" cap="none" dirty="0">
                <a:solidFill>
                  <a:schemeClr val="dk1"/>
                </a:solidFill>
                <a:latin typeface="Arial"/>
                <a:ea typeface="Arial"/>
                <a:cs typeface="Arial"/>
                <a:sym typeface="Arial"/>
              </a:rPr>
              <a:t> </a:t>
            </a:r>
            <a:r>
              <a:rPr lang="en-US" sz="3200" i="0" u="none" strike="noStrike" cap="none" dirty="0">
                <a:solidFill>
                  <a:schemeClr val="dk1"/>
                </a:solidFill>
                <a:latin typeface="Arial"/>
                <a:ea typeface="Arial"/>
                <a:cs typeface="Arial"/>
                <a:sym typeface="Arial"/>
              </a:rPr>
              <a:t>is described in bovine neonates as a differential diagnosis for causes of anemia and icterus, with the transplacental transmission mechanisms being poorly understood. This phenomenon primarily occurs during the middle and late stages of gestation, highlighting a fetal infection rate of 2.1% in animals born in endemic regions and 36.0% in those descended from infected females during gestation. The growing evidence of this transmission route underscores its importance in determining </a:t>
            </a:r>
            <a:r>
              <a:rPr lang="en-US" sz="3200" i="0" u="none" strike="noStrike" cap="none" dirty="0" err="1">
                <a:solidFill>
                  <a:schemeClr val="dk1"/>
                </a:solidFill>
                <a:latin typeface="Arial"/>
                <a:ea typeface="Arial"/>
                <a:cs typeface="Arial"/>
                <a:sym typeface="Arial"/>
              </a:rPr>
              <a:t>hemoparasitosis</a:t>
            </a:r>
            <a:r>
              <a:rPr lang="en-US" sz="3200" i="0" u="none" strike="noStrike" cap="none" dirty="0">
                <a:solidFill>
                  <a:schemeClr val="dk1"/>
                </a:solidFill>
                <a:latin typeface="Arial"/>
                <a:ea typeface="Arial"/>
                <a:cs typeface="Arial"/>
                <a:sym typeface="Arial"/>
              </a:rPr>
              <a:t> in newborns during the first week of life.</a:t>
            </a:r>
          </a:p>
          <a:p>
            <a:pPr marL="0" marR="0" lvl="0" indent="0" algn="just" rtl="0">
              <a:lnSpc>
                <a:spcPct val="150000"/>
              </a:lnSpc>
              <a:spcBef>
                <a:spcPts val="0"/>
              </a:spcBef>
              <a:spcAft>
                <a:spcPts val="0"/>
              </a:spcAft>
              <a:buClr>
                <a:schemeClr val="dk1"/>
              </a:buClr>
              <a:buSzPts val="3200"/>
              <a:buFont typeface="Arial"/>
              <a:buNone/>
            </a:pPr>
            <a:endParaRPr sz="30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pt-BR" sz="3600" b="1" dirty="0">
                <a:solidFill>
                  <a:schemeClr val="dk1"/>
                </a:solidFill>
              </a:rPr>
              <a:t>OBJECTIVE</a:t>
            </a:r>
            <a:endParaRP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en-US" sz="3200" i="0" u="none" strike="noStrike" cap="none" dirty="0">
                <a:solidFill>
                  <a:schemeClr val="dk1"/>
                </a:solidFill>
                <a:latin typeface="Arial"/>
                <a:ea typeface="Arial"/>
                <a:cs typeface="Arial"/>
                <a:sym typeface="Arial"/>
              </a:rPr>
              <a:t>The objective of this report is to describe the clinical and pathological findings of a case of congenital Anaplasmosis in a male Holstein neonatal calf, presenting clinical manifestations evident at 14 days of age, originating from a dairy farm in the countryside of São Paulo.</a:t>
            </a:r>
          </a:p>
          <a:p>
            <a:pPr marL="0" marR="0" lvl="0" indent="0" algn="just" rtl="0">
              <a:lnSpc>
                <a:spcPct val="150000"/>
              </a:lnSpc>
              <a:spcBef>
                <a:spcPts val="0"/>
              </a:spcBef>
              <a:spcAft>
                <a:spcPts val="0"/>
              </a:spcAft>
              <a:buClr>
                <a:schemeClr val="dk1"/>
              </a:buClr>
              <a:buSzPts val="3200"/>
              <a:buFont typeface="Arial"/>
              <a:buNone/>
            </a:pPr>
            <a:endParaRPr lang="en-US" sz="30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MATERIAL AND METHODS</a:t>
            </a:r>
          </a:p>
          <a:p>
            <a:pPr marL="0" marR="0" lvl="0" indent="0" algn="just" rtl="0">
              <a:lnSpc>
                <a:spcPct val="150000"/>
              </a:lnSpc>
              <a:spcBef>
                <a:spcPts val="0"/>
              </a:spcBef>
              <a:spcAft>
                <a:spcPts val="0"/>
              </a:spcAft>
              <a:buClr>
                <a:schemeClr val="dk1"/>
              </a:buClr>
              <a:buSzPts val="3600"/>
              <a:buFont typeface="Arial"/>
              <a:buNone/>
            </a:pPr>
            <a:r>
              <a:rPr lang="pt-BR" sz="3200" u="none" strike="noStrike" cap="none" dirty="0" err="1">
                <a:solidFill>
                  <a:schemeClr val="dk1"/>
                </a:solidFill>
                <a:latin typeface="Arial"/>
                <a:ea typeface="Arial"/>
                <a:cs typeface="Arial"/>
                <a:sym typeface="Arial"/>
              </a:rPr>
              <a:t>On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the</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fourth</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day</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of</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life</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the</a:t>
            </a:r>
            <a:r>
              <a:rPr lang="pt-BR" sz="3200" u="none" strike="noStrike" cap="none" dirty="0">
                <a:solidFill>
                  <a:schemeClr val="dk1"/>
                </a:solidFill>
                <a:latin typeface="Arial"/>
                <a:ea typeface="Arial"/>
                <a:cs typeface="Arial"/>
                <a:sym typeface="Arial"/>
              </a:rPr>
              <a:t> animal </a:t>
            </a:r>
            <a:r>
              <a:rPr lang="pt-BR" sz="3200" u="none" strike="noStrike" cap="none" dirty="0" err="1">
                <a:solidFill>
                  <a:schemeClr val="dk1"/>
                </a:solidFill>
                <a:latin typeface="Arial"/>
                <a:ea typeface="Arial"/>
                <a:cs typeface="Arial"/>
                <a:sym typeface="Arial"/>
              </a:rPr>
              <a:t>was</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transported</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to</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the</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Calf</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Research</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Laboratory</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at</a:t>
            </a:r>
            <a:r>
              <a:rPr lang="pt-BR" sz="3200" u="none" strike="noStrike" cap="none" dirty="0">
                <a:solidFill>
                  <a:schemeClr val="dk1"/>
                </a:solidFill>
                <a:latin typeface="Arial"/>
                <a:ea typeface="Arial"/>
                <a:cs typeface="Arial"/>
                <a:sym typeface="Arial"/>
              </a:rPr>
              <a:t> FMVZ/USP. </a:t>
            </a:r>
            <a:r>
              <a:rPr lang="pt-BR" sz="3200" u="none" strike="noStrike" cap="none" dirty="0" err="1">
                <a:solidFill>
                  <a:schemeClr val="dk1"/>
                </a:solidFill>
                <a:latin typeface="Arial"/>
                <a:ea typeface="Arial"/>
                <a:cs typeface="Arial"/>
                <a:sym typeface="Arial"/>
              </a:rPr>
              <a:t>Upon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clinical</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examination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apathy</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hyporexia</a:t>
            </a:r>
            <a:r>
              <a:rPr lang="pt-BR" sz="3200" u="none" strike="noStrike" cap="none" dirty="0">
                <a:solidFill>
                  <a:schemeClr val="dk1"/>
                </a:solidFill>
                <a:latin typeface="Arial"/>
                <a:ea typeface="Arial"/>
                <a:cs typeface="Arial"/>
                <a:sym typeface="Arial"/>
              </a:rPr>
              <a:t>/anorexia, </a:t>
            </a:r>
            <a:r>
              <a:rPr lang="pt-BR" sz="3200" u="none" strike="noStrike" cap="none" dirty="0" err="1">
                <a:solidFill>
                  <a:schemeClr val="dk1"/>
                </a:solidFill>
                <a:latin typeface="Arial"/>
                <a:ea typeface="Arial"/>
                <a:cs typeface="Arial"/>
                <a:sym typeface="Arial"/>
              </a:rPr>
              <a:t>hyperthermia</a:t>
            </a:r>
            <a:r>
              <a:rPr lang="pt-BR" sz="3200" u="none" strike="noStrike" cap="none" dirty="0">
                <a:solidFill>
                  <a:schemeClr val="dk1"/>
                </a:solidFill>
                <a:latin typeface="Arial"/>
                <a:ea typeface="Arial"/>
                <a:cs typeface="Arial"/>
                <a:sym typeface="Arial"/>
              </a:rPr>
              <a:t> (&gt;39.5ºC), </a:t>
            </a:r>
            <a:r>
              <a:rPr lang="pt-BR" sz="3200" u="none" strike="noStrike" cap="none" dirty="0" err="1">
                <a:solidFill>
                  <a:schemeClr val="dk1"/>
                </a:solidFill>
                <a:latin typeface="Arial"/>
                <a:ea typeface="Arial"/>
                <a:cs typeface="Arial"/>
                <a:sym typeface="Arial"/>
              </a:rPr>
              <a:t>diarrhea</a:t>
            </a:r>
            <a:r>
              <a:rPr lang="pt-BR" sz="3200" u="none" strike="noStrike" cap="none" dirty="0">
                <a:solidFill>
                  <a:schemeClr val="dk1"/>
                </a:solidFill>
                <a:latin typeface="Arial"/>
                <a:ea typeface="Arial"/>
                <a:cs typeface="Arial"/>
                <a:sym typeface="Arial"/>
              </a:rPr>
              <a:t> (score 3), </a:t>
            </a:r>
            <a:r>
              <a:rPr lang="pt-BR" sz="3200" u="none" strike="noStrike" cap="none" dirty="0" err="1">
                <a:solidFill>
                  <a:schemeClr val="dk1"/>
                </a:solidFill>
                <a:latin typeface="Arial"/>
                <a:ea typeface="Arial"/>
                <a:cs typeface="Arial"/>
                <a:sym typeface="Arial"/>
              </a:rPr>
              <a:t>hematochezia</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and</a:t>
            </a:r>
            <a:r>
              <a:rPr lang="pt-BR" sz="3200" u="none" strike="noStrike" cap="none" dirty="0">
                <a:solidFill>
                  <a:schemeClr val="dk1"/>
                </a:solidFill>
                <a:latin typeface="Arial"/>
                <a:ea typeface="Arial"/>
                <a:cs typeface="Arial"/>
                <a:sym typeface="Arial"/>
              </a:rPr>
              <a:t> 8% </a:t>
            </a:r>
            <a:r>
              <a:rPr lang="pt-BR" sz="3200" u="none" strike="noStrike" cap="none" dirty="0" err="1">
                <a:solidFill>
                  <a:schemeClr val="dk1"/>
                </a:solidFill>
                <a:latin typeface="Arial"/>
                <a:ea typeface="Arial"/>
                <a:cs typeface="Arial"/>
                <a:sym typeface="Arial"/>
              </a:rPr>
              <a:t>dehydration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were</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detected</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with</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progression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to</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icteric</a:t>
            </a:r>
            <a:r>
              <a:rPr lang="pt-BR" sz="3200" u="none" strike="noStrike" cap="none" dirty="0">
                <a:solidFill>
                  <a:schemeClr val="dk1"/>
                </a:solidFill>
                <a:latin typeface="Arial"/>
                <a:ea typeface="Arial"/>
                <a:cs typeface="Arial"/>
                <a:sym typeface="Arial"/>
              </a:rPr>
              <a:t> oral </a:t>
            </a:r>
            <a:r>
              <a:rPr lang="pt-BR" sz="3200" u="none" strike="noStrike" cap="none" dirty="0" err="1">
                <a:solidFill>
                  <a:schemeClr val="dk1"/>
                </a:solidFill>
                <a:latin typeface="Arial"/>
                <a:ea typeface="Arial"/>
                <a:cs typeface="Arial"/>
                <a:sym typeface="Arial"/>
              </a:rPr>
              <a:t>and</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conjunctival</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mucous</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membranes</a:t>
            </a:r>
            <a:r>
              <a:rPr lang="pt-BR" sz="3200" u="none" strike="noStrike" cap="none" dirty="0">
                <a:solidFill>
                  <a:schemeClr val="dk1"/>
                </a:solidFill>
                <a:latin typeface="Arial"/>
                <a:ea typeface="Arial"/>
                <a:cs typeface="Arial"/>
                <a:sym typeface="Arial"/>
              </a:rPr>
              <a:t>.</a:t>
            </a:r>
          </a:p>
          <a:p>
            <a:pPr marL="0" marR="0" lvl="0" indent="0" algn="just" rtl="0">
              <a:lnSpc>
                <a:spcPct val="150000"/>
              </a:lnSpc>
              <a:spcBef>
                <a:spcPts val="0"/>
              </a:spcBef>
              <a:spcAft>
                <a:spcPts val="0"/>
              </a:spcAft>
              <a:buClr>
                <a:schemeClr val="dk1"/>
              </a:buClr>
              <a:buSzPts val="3600"/>
              <a:buFont typeface="Arial"/>
              <a:buNone/>
            </a:pPr>
            <a:r>
              <a:rPr lang="pt-BR" sz="3200" u="none" strike="noStrike" cap="none" dirty="0" err="1">
                <a:solidFill>
                  <a:schemeClr val="dk1"/>
                </a:solidFill>
                <a:latin typeface="Arial"/>
                <a:ea typeface="Arial"/>
                <a:cs typeface="Arial"/>
                <a:sym typeface="Arial"/>
              </a:rPr>
              <a:t>Dehydration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was</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corrected</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with</a:t>
            </a:r>
            <a:r>
              <a:rPr lang="pt-BR" sz="3200" u="none" strike="noStrike" cap="none" dirty="0">
                <a:solidFill>
                  <a:schemeClr val="dk1"/>
                </a:solidFill>
                <a:latin typeface="Arial"/>
                <a:ea typeface="Arial"/>
                <a:cs typeface="Arial"/>
                <a:sym typeface="Arial"/>
              </a:rPr>
              <a:t> oral </a:t>
            </a:r>
            <a:r>
              <a:rPr lang="pt-BR" sz="3200" u="none" strike="noStrike" cap="none" dirty="0" err="1">
                <a:solidFill>
                  <a:schemeClr val="dk1"/>
                </a:solidFill>
                <a:latin typeface="Arial"/>
                <a:ea typeface="Arial"/>
                <a:cs typeface="Arial"/>
                <a:sym typeface="Arial"/>
              </a:rPr>
              <a:t>and</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intravenous</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fluid</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therapy</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using</a:t>
            </a:r>
            <a:r>
              <a:rPr lang="pt-BR" sz="3200" u="none" strike="noStrike" cap="none" dirty="0">
                <a:solidFill>
                  <a:schemeClr val="dk1"/>
                </a:solidFill>
                <a:latin typeface="Arial"/>
                <a:ea typeface="Arial"/>
                <a:cs typeface="Arial"/>
                <a:sym typeface="Arial"/>
              </a:rPr>
              <a:t> Ringer </a:t>
            </a:r>
            <a:r>
              <a:rPr lang="pt-BR" sz="3200" u="none" strike="noStrike" cap="none" dirty="0" err="1">
                <a:solidFill>
                  <a:schemeClr val="dk1"/>
                </a:solidFill>
                <a:latin typeface="Arial"/>
                <a:ea typeface="Arial"/>
                <a:cs typeface="Arial"/>
                <a:sym typeface="Arial"/>
              </a:rPr>
              <a:t>Lactate</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solution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Blood</a:t>
            </a:r>
            <a:r>
              <a:rPr lang="pt-BR" sz="3200" u="none" strike="noStrike" cap="none" dirty="0">
                <a:solidFill>
                  <a:schemeClr val="dk1"/>
                </a:solidFill>
                <a:latin typeface="Arial"/>
                <a:ea typeface="Arial"/>
                <a:cs typeface="Arial"/>
                <a:sym typeface="Arial"/>
              </a:rPr>
              <a:t> samples </a:t>
            </a:r>
            <a:r>
              <a:rPr lang="pt-BR" sz="3200" u="none" strike="noStrike" cap="none" dirty="0" err="1">
                <a:solidFill>
                  <a:schemeClr val="dk1"/>
                </a:solidFill>
                <a:latin typeface="Arial"/>
                <a:ea typeface="Arial"/>
                <a:cs typeface="Arial"/>
                <a:sym typeface="Arial"/>
              </a:rPr>
              <a:t>were</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collected</a:t>
            </a:r>
            <a:r>
              <a:rPr lang="pt-BR" sz="3200" u="none" strike="noStrike" cap="none" dirty="0">
                <a:solidFill>
                  <a:schemeClr val="dk1"/>
                </a:solidFill>
                <a:latin typeface="Arial"/>
                <a:ea typeface="Arial"/>
                <a:cs typeface="Arial"/>
                <a:sym typeface="Arial"/>
              </a:rPr>
              <a:t> via jugular </a:t>
            </a:r>
            <a:r>
              <a:rPr lang="pt-BR" sz="3200" u="none" strike="noStrike" cap="none" dirty="0" err="1">
                <a:solidFill>
                  <a:schemeClr val="dk1"/>
                </a:solidFill>
                <a:latin typeface="Arial"/>
                <a:ea typeface="Arial"/>
                <a:cs typeface="Arial"/>
                <a:sym typeface="Arial"/>
              </a:rPr>
              <a:t>vein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puncture</a:t>
            </a:r>
            <a:r>
              <a:rPr lang="pt-BR" sz="3200" u="none" strike="noStrike" cap="none" dirty="0">
                <a:solidFill>
                  <a:schemeClr val="dk1"/>
                </a:solidFill>
                <a:latin typeface="Arial"/>
                <a:ea typeface="Arial"/>
                <a:cs typeface="Arial"/>
                <a:sym typeface="Arial"/>
              </a:rPr>
              <a:t> for </a:t>
            </a:r>
            <a:r>
              <a:rPr lang="pt-BR" sz="3200" u="none" strike="noStrike" cap="none" dirty="0" err="1">
                <a:solidFill>
                  <a:schemeClr val="dk1"/>
                </a:solidFill>
                <a:latin typeface="Arial"/>
                <a:ea typeface="Arial"/>
                <a:cs typeface="Arial"/>
                <a:sym typeface="Arial"/>
              </a:rPr>
              <a:t>hemogram</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biochemical</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analysis</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hemogasometry</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and</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blood</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smear</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examination</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Additionally</a:t>
            </a:r>
            <a:r>
              <a:rPr lang="pt-BR" sz="3200" u="none" strike="noStrike" cap="none" dirty="0">
                <a:solidFill>
                  <a:schemeClr val="dk1"/>
                </a:solidFill>
                <a:latin typeface="Arial"/>
                <a:ea typeface="Arial"/>
                <a:cs typeface="Arial"/>
                <a:sym typeface="Arial"/>
              </a:rPr>
              <a:t>, fecal samples </a:t>
            </a:r>
            <a:r>
              <a:rPr lang="pt-BR" sz="3200" u="none" strike="noStrike" cap="none" dirty="0" err="1">
                <a:solidFill>
                  <a:schemeClr val="dk1"/>
                </a:solidFill>
                <a:latin typeface="Arial"/>
                <a:ea typeface="Arial"/>
                <a:cs typeface="Arial"/>
                <a:sym typeface="Arial"/>
              </a:rPr>
              <a:t>were</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collected</a:t>
            </a:r>
            <a:r>
              <a:rPr lang="pt-BR" sz="3200" u="none" strike="noStrike" cap="none" dirty="0">
                <a:solidFill>
                  <a:schemeClr val="dk1"/>
                </a:solidFill>
                <a:latin typeface="Arial"/>
                <a:ea typeface="Arial"/>
                <a:cs typeface="Arial"/>
                <a:sym typeface="Arial"/>
              </a:rPr>
              <a:t> for </a:t>
            </a:r>
            <a:r>
              <a:rPr lang="pt-BR" sz="3200" u="none" strike="noStrike" cap="none" dirty="0" err="1">
                <a:solidFill>
                  <a:schemeClr val="dk1"/>
                </a:solidFill>
                <a:latin typeface="Arial"/>
                <a:ea typeface="Arial"/>
                <a:cs typeface="Arial"/>
                <a:sym typeface="Arial"/>
              </a:rPr>
              <a:t>microbiological</a:t>
            </a:r>
            <a:r>
              <a:rPr lang="pt-BR" sz="3200" u="none" strike="noStrike" cap="none" dirty="0">
                <a:solidFill>
                  <a:schemeClr val="dk1"/>
                </a:solidFill>
                <a:latin typeface="Arial"/>
                <a:ea typeface="Arial"/>
                <a:cs typeface="Arial"/>
                <a:sym typeface="Arial"/>
              </a:rPr>
              <a:t> </a:t>
            </a:r>
            <a:r>
              <a:rPr lang="pt-BR" sz="3200" u="none" strike="noStrike" cap="none" dirty="0" err="1">
                <a:solidFill>
                  <a:schemeClr val="dk1"/>
                </a:solidFill>
                <a:latin typeface="Arial"/>
                <a:ea typeface="Arial"/>
                <a:cs typeface="Arial"/>
                <a:sym typeface="Arial"/>
              </a:rPr>
              <a:t>culture</a:t>
            </a:r>
            <a:r>
              <a:rPr lang="pt-BR" sz="3200" u="none" strike="noStrike" cap="none" dirty="0">
                <a:solidFill>
                  <a:schemeClr val="dk1"/>
                </a:solidFill>
                <a:latin typeface="Arial"/>
                <a:ea typeface="Arial"/>
                <a:cs typeface="Arial"/>
                <a:sym typeface="Arial"/>
              </a:rPr>
              <a:t>.</a:t>
            </a:r>
            <a:endParaRPr lang="pt-BR" dirty="0"/>
          </a:p>
        </p:txBody>
      </p:sp>
      <p:sp>
        <p:nvSpPr>
          <p:cNvPr id="90" name="Google Shape;90;p1"/>
          <p:cNvSpPr txBox="1"/>
          <p:nvPr/>
        </p:nvSpPr>
        <p:spPr>
          <a:xfrm>
            <a:off x="16747136" y="9634480"/>
            <a:ext cx="13314300" cy="23661024"/>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RESULTS AND DISCUSSION </a:t>
            </a:r>
            <a:endParaRPr sz="3600" b="0" i="0" u="none" strike="noStrike" cap="none" dirty="0">
              <a:solidFill>
                <a:schemeClr val="dk1"/>
              </a:solidFill>
              <a:latin typeface="Arial"/>
              <a:ea typeface="Arial"/>
              <a:cs typeface="Arial"/>
              <a:sym typeface="Arial"/>
            </a:endParaRPr>
          </a:p>
          <a:p>
            <a:pPr algn="just">
              <a:lnSpc>
                <a:spcPct val="150000"/>
              </a:lnSpc>
              <a:buClr>
                <a:schemeClr val="dk1"/>
              </a:buClr>
              <a:buSzPts val="3200"/>
            </a:pPr>
            <a:r>
              <a:rPr lang="pt-BR" sz="3200" dirty="0">
                <a:solidFill>
                  <a:schemeClr val="dk1"/>
                </a:solidFill>
              </a:rPr>
              <a:t> The </a:t>
            </a:r>
            <a:r>
              <a:rPr lang="pt-BR" sz="3200" dirty="0" err="1">
                <a:solidFill>
                  <a:schemeClr val="dk1"/>
                </a:solidFill>
              </a:rPr>
              <a:t>hemogram</a:t>
            </a:r>
            <a:r>
              <a:rPr lang="pt-BR" sz="3200" dirty="0">
                <a:solidFill>
                  <a:schemeClr val="dk1"/>
                </a:solidFill>
              </a:rPr>
              <a:t> </a:t>
            </a:r>
            <a:r>
              <a:rPr lang="pt-BR" sz="3200" dirty="0" err="1">
                <a:solidFill>
                  <a:schemeClr val="dk1"/>
                </a:solidFill>
              </a:rPr>
              <a:t>revealed</a:t>
            </a:r>
            <a:r>
              <a:rPr lang="pt-BR" sz="3200" dirty="0">
                <a:solidFill>
                  <a:schemeClr val="dk1"/>
                </a:solidFill>
              </a:rPr>
              <a:t> </a:t>
            </a:r>
            <a:r>
              <a:rPr lang="pt-BR" sz="3200" dirty="0" err="1">
                <a:solidFill>
                  <a:schemeClr val="dk1"/>
                </a:solidFill>
              </a:rPr>
              <a:t>moderate</a:t>
            </a:r>
            <a:r>
              <a:rPr lang="pt-BR" sz="3200" dirty="0">
                <a:solidFill>
                  <a:schemeClr val="dk1"/>
                </a:solidFill>
              </a:rPr>
              <a:t> anemia </a:t>
            </a:r>
            <a:r>
              <a:rPr lang="pt-BR" sz="3200" dirty="0" err="1">
                <a:solidFill>
                  <a:schemeClr val="dk1"/>
                </a:solidFill>
              </a:rPr>
              <a:t>with</a:t>
            </a:r>
            <a:r>
              <a:rPr lang="pt-BR" sz="3200" dirty="0">
                <a:solidFill>
                  <a:schemeClr val="dk1"/>
                </a:solidFill>
              </a:rPr>
              <a:t> </a:t>
            </a:r>
            <a:r>
              <a:rPr lang="pt-BR" sz="3200" dirty="0" err="1">
                <a:solidFill>
                  <a:schemeClr val="dk1"/>
                </a:solidFill>
              </a:rPr>
              <a:t>slight</a:t>
            </a:r>
            <a:r>
              <a:rPr lang="pt-BR" sz="3200" dirty="0">
                <a:solidFill>
                  <a:schemeClr val="dk1"/>
                </a:solidFill>
              </a:rPr>
              <a:t> </a:t>
            </a:r>
            <a:r>
              <a:rPr lang="pt-BR" sz="3200" dirty="0" err="1">
                <a:solidFill>
                  <a:schemeClr val="dk1"/>
                </a:solidFill>
              </a:rPr>
              <a:t>leukopenia</a:t>
            </a:r>
            <a:r>
              <a:rPr lang="pt-BR" sz="3200" dirty="0">
                <a:solidFill>
                  <a:schemeClr val="dk1"/>
                </a:solidFill>
              </a:rPr>
              <a:t> </a:t>
            </a:r>
            <a:r>
              <a:rPr lang="pt-BR" sz="3200" dirty="0" err="1">
                <a:solidFill>
                  <a:schemeClr val="dk1"/>
                </a:solidFill>
              </a:rPr>
              <a:t>due</a:t>
            </a:r>
            <a:r>
              <a:rPr lang="pt-BR" sz="3200" dirty="0">
                <a:solidFill>
                  <a:schemeClr val="dk1"/>
                </a:solidFill>
              </a:rPr>
              <a:t> </a:t>
            </a:r>
            <a:r>
              <a:rPr lang="pt-BR" sz="3200" dirty="0" err="1">
                <a:solidFill>
                  <a:schemeClr val="dk1"/>
                </a:solidFill>
              </a:rPr>
              <a:t>to</a:t>
            </a:r>
            <a:r>
              <a:rPr lang="pt-BR" sz="3200" dirty="0">
                <a:solidFill>
                  <a:schemeClr val="dk1"/>
                </a:solidFill>
              </a:rPr>
              <a:t> </a:t>
            </a:r>
            <a:r>
              <a:rPr lang="pt-BR" sz="3200" dirty="0" err="1">
                <a:solidFill>
                  <a:schemeClr val="dk1"/>
                </a:solidFill>
              </a:rPr>
              <a:t>lymphopenia</a:t>
            </a:r>
            <a:r>
              <a:rPr lang="pt-BR" sz="3200" dirty="0">
                <a:solidFill>
                  <a:schemeClr val="dk1"/>
                </a:solidFill>
              </a:rPr>
              <a:t>, as </a:t>
            </a:r>
            <a:r>
              <a:rPr lang="pt-BR" sz="3200" dirty="0" err="1">
                <a:solidFill>
                  <a:schemeClr val="dk1"/>
                </a:solidFill>
              </a:rPr>
              <a:t>well</a:t>
            </a:r>
            <a:r>
              <a:rPr lang="pt-BR" sz="3200" dirty="0">
                <a:solidFill>
                  <a:schemeClr val="dk1"/>
                </a:solidFill>
              </a:rPr>
              <a:t> as </a:t>
            </a:r>
            <a:r>
              <a:rPr lang="pt-BR" sz="3200" dirty="0" err="1">
                <a:solidFill>
                  <a:schemeClr val="dk1"/>
                </a:solidFill>
              </a:rPr>
              <a:t>hypoproteinemia</a:t>
            </a:r>
            <a:r>
              <a:rPr lang="pt-BR" sz="3200" dirty="0">
                <a:solidFill>
                  <a:schemeClr val="dk1"/>
                </a:solidFill>
              </a:rPr>
              <a:t> </a:t>
            </a:r>
            <a:r>
              <a:rPr lang="pt-BR" sz="3200" dirty="0" err="1">
                <a:solidFill>
                  <a:schemeClr val="dk1"/>
                </a:solidFill>
              </a:rPr>
              <a:t>and</a:t>
            </a:r>
            <a:r>
              <a:rPr lang="pt-BR" sz="3200" dirty="0">
                <a:solidFill>
                  <a:schemeClr val="dk1"/>
                </a:solidFill>
              </a:rPr>
              <a:t> </a:t>
            </a:r>
            <a:r>
              <a:rPr lang="pt-BR" sz="3200" dirty="0" err="1">
                <a:solidFill>
                  <a:schemeClr val="dk1"/>
                </a:solidFill>
              </a:rPr>
              <a:t>hyperfibrinogenemia</a:t>
            </a:r>
            <a:r>
              <a:rPr lang="pt-BR" sz="3200" dirty="0">
                <a:solidFill>
                  <a:schemeClr val="dk1"/>
                </a:solidFill>
              </a:rPr>
              <a:t>. </a:t>
            </a:r>
            <a:r>
              <a:rPr lang="pt-BR" sz="3200" dirty="0" err="1">
                <a:solidFill>
                  <a:schemeClr val="dk1"/>
                </a:solidFill>
              </a:rPr>
              <a:t>Biochemical</a:t>
            </a:r>
            <a:r>
              <a:rPr lang="pt-BR" sz="3200" dirty="0">
                <a:solidFill>
                  <a:schemeClr val="dk1"/>
                </a:solidFill>
              </a:rPr>
              <a:t> </a:t>
            </a:r>
            <a:r>
              <a:rPr lang="pt-BR" sz="3200" dirty="0" err="1">
                <a:solidFill>
                  <a:schemeClr val="dk1"/>
                </a:solidFill>
              </a:rPr>
              <a:t>analysis</a:t>
            </a:r>
            <a:r>
              <a:rPr lang="pt-BR" sz="3200" dirty="0">
                <a:solidFill>
                  <a:schemeClr val="dk1"/>
                </a:solidFill>
              </a:rPr>
              <a:t> </a:t>
            </a:r>
            <a:r>
              <a:rPr lang="pt-BR" sz="3200" dirty="0" err="1">
                <a:solidFill>
                  <a:schemeClr val="dk1"/>
                </a:solidFill>
              </a:rPr>
              <a:t>showed</a:t>
            </a:r>
            <a:r>
              <a:rPr lang="pt-BR" sz="3200" dirty="0">
                <a:solidFill>
                  <a:schemeClr val="dk1"/>
                </a:solidFill>
              </a:rPr>
              <a:t> </a:t>
            </a:r>
            <a:r>
              <a:rPr lang="pt-BR" sz="3200" dirty="0" err="1">
                <a:solidFill>
                  <a:schemeClr val="dk1"/>
                </a:solidFill>
              </a:rPr>
              <a:t>increased</a:t>
            </a:r>
            <a:r>
              <a:rPr lang="pt-BR" sz="3200" dirty="0">
                <a:solidFill>
                  <a:schemeClr val="dk1"/>
                </a:solidFill>
              </a:rPr>
              <a:t> total </a:t>
            </a:r>
            <a:r>
              <a:rPr lang="pt-BR" sz="3200" dirty="0" err="1">
                <a:solidFill>
                  <a:schemeClr val="dk1"/>
                </a:solidFill>
              </a:rPr>
              <a:t>bilirubin</a:t>
            </a:r>
            <a:r>
              <a:rPr lang="pt-BR" sz="3200" dirty="0">
                <a:solidFill>
                  <a:schemeClr val="dk1"/>
                </a:solidFill>
              </a:rPr>
              <a:t>, </a:t>
            </a:r>
            <a:r>
              <a:rPr lang="pt-BR" sz="3200" dirty="0" err="1">
                <a:solidFill>
                  <a:schemeClr val="dk1"/>
                </a:solidFill>
              </a:rPr>
              <a:t>primarily</a:t>
            </a:r>
            <a:r>
              <a:rPr lang="pt-BR" sz="3200" dirty="0">
                <a:solidFill>
                  <a:schemeClr val="dk1"/>
                </a:solidFill>
              </a:rPr>
              <a:t> </a:t>
            </a:r>
            <a:r>
              <a:rPr lang="pt-BR" sz="3200" dirty="0" err="1">
                <a:solidFill>
                  <a:schemeClr val="dk1"/>
                </a:solidFill>
              </a:rPr>
              <a:t>indirect</a:t>
            </a:r>
            <a:r>
              <a:rPr lang="pt-BR" sz="3200" dirty="0">
                <a:solidFill>
                  <a:schemeClr val="dk1"/>
                </a:solidFill>
              </a:rPr>
              <a:t> </a:t>
            </a:r>
            <a:r>
              <a:rPr lang="pt-BR" sz="3200" dirty="0" err="1">
                <a:solidFill>
                  <a:schemeClr val="dk1"/>
                </a:solidFill>
              </a:rPr>
              <a:t>bilirubin</a:t>
            </a:r>
            <a:r>
              <a:rPr lang="pt-BR" sz="3200" dirty="0">
                <a:solidFill>
                  <a:schemeClr val="dk1"/>
                </a:solidFill>
              </a:rPr>
              <a:t>, </a:t>
            </a:r>
            <a:r>
              <a:rPr lang="pt-BR" sz="3200" dirty="0" err="1">
                <a:solidFill>
                  <a:schemeClr val="dk1"/>
                </a:solidFill>
              </a:rPr>
              <a:t>along</a:t>
            </a:r>
            <a:r>
              <a:rPr lang="pt-BR" sz="3200" dirty="0">
                <a:solidFill>
                  <a:schemeClr val="dk1"/>
                </a:solidFill>
              </a:rPr>
              <a:t> </a:t>
            </a:r>
            <a:r>
              <a:rPr lang="pt-BR" sz="3200" dirty="0" err="1">
                <a:solidFill>
                  <a:schemeClr val="dk1"/>
                </a:solidFill>
              </a:rPr>
              <a:t>with</a:t>
            </a:r>
            <a:r>
              <a:rPr lang="pt-BR" sz="3200" dirty="0">
                <a:solidFill>
                  <a:schemeClr val="dk1"/>
                </a:solidFill>
              </a:rPr>
              <a:t> </a:t>
            </a:r>
            <a:r>
              <a:rPr lang="pt-BR" sz="3200" dirty="0" err="1">
                <a:solidFill>
                  <a:schemeClr val="dk1"/>
                </a:solidFill>
              </a:rPr>
              <a:t>hypoglobulinemia</a:t>
            </a:r>
            <a:r>
              <a:rPr lang="pt-BR" sz="3200" dirty="0">
                <a:solidFill>
                  <a:schemeClr val="dk1"/>
                </a:solidFill>
              </a:rPr>
              <a:t>. </a:t>
            </a:r>
            <a:r>
              <a:rPr lang="pt-BR" sz="3200" dirty="0" err="1">
                <a:solidFill>
                  <a:schemeClr val="dk1"/>
                </a:solidFill>
              </a:rPr>
              <a:t>Hemogasometry</a:t>
            </a:r>
            <a:r>
              <a:rPr lang="pt-BR" sz="3200" dirty="0">
                <a:solidFill>
                  <a:schemeClr val="dk1"/>
                </a:solidFill>
              </a:rPr>
              <a:t> </a:t>
            </a:r>
            <a:r>
              <a:rPr lang="pt-BR" sz="3200" dirty="0" err="1">
                <a:solidFill>
                  <a:schemeClr val="dk1"/>
                </a:solidFill>
              </a:rPr>
              <a:t>revealed</a:t>
            </a:r>
            <a:r>
              <a:rPr lang="pt-BR" sz="3200" dirty="0">
                <a:solidFill>
                  <a:schemeClr val="dk1"/>
                </a:solidFill>
              </a:rPr>
              <a:t> </a:t>
            </a:r>
            <a:r>
              <a:rPr lang="pt-BR" sz="3200" dirty="0" err="1">
                <a:solidFill>
                  <a:schemeClr val="dk1"/>
                </a:solidFill>
              </a:rPr>
              <a:t>metabolic</a:t>
            </a:r>
            <a:r>
              <a:rPr lang="pt-BR" sz="3200" dirty="0">
                <a:solidFill>
                  <a:schemeClr val="dk1"/>
                </a:solidFill>
              </a:rPr>
              <a:t> </a:t>
            </a:r>
            <a:r>
              <a:rPr lang="pt-BR" sz="3200" dirty="0" err="1">
                <a:solidFill>
                  <a:schemeClr val="dk1"/>
                </a:solidFill>
              </a:rPr>
              <a:t>acidosis</a:t>
            </a:r>
            <a:r>
              <a:rPr lang="pt-BR" sz="3200" dirty="0">
                <a:solidFill>
                  <a:schemeClr val="dk1"/>
                </a:solidFill>
              </a:rPr>
              <a:t> </a:t>
            </a:r>
            <a:r>
              <a:rPr lang="pt-BR" sz="3200" dirty="0" err="1">
                <a:solidFill>
                  <a:schemeClr val="dk1"/>
                </a:solidFill>
              </a:rPr>
              <a:t>characterized</a:t>
            </a:r>
            <a:r>
              <a:rPr lang="pt-BR" sz="3200" dirty="0">
                <a:solidFill>
                  <a:schemeClr val="dk1"/>
                </a:solidFill>
              </a:rPr>
              <a:t> </a:t>
            </a:r>
            <a:r>
              <a:rPr lang="pt-BR" sz="3200" dirty="0" err="1">
                <a:solidFill>
                  <a:schemeClr val="dk1"/>
                </a:solidFill>
              </a:rPr>
              <a:t>by</a:t>
            </a:r>
            <a:r>
              <a:rPr lang="pt-BR" sz="3200" dirty="0">
                <a:solidFill>
                  <a:schemeClr val="dk1"/>
                </a:solidFill>
              </a:rPr>
              <a:t> </a:t>
            </a:r>
            <a:r>
              <a:rPr lang="pt-BR" sz="3200" dirty="0" err="1">
                <a:solidFill>
                  <a:schemeClr val="dk1"/>
                </a:solidFill>
              </a:rPr>
              <a:t>decreased</a:t>
            </a:r>
            <a:r>
              <a:rPr lang="pt-BR" sz="3200" dirty="0">
                <a:solidFill>
                  <a:schemeClr val="dk1"/>
                </a:solidFill>
              </a:rPr>
              <a:t> pH (7.25), HCO3- 13.6mmol/L, base </a:t>
            </a:r>
            <a:r>
              <a:rPr lang="pt-BR" sz="3200" dirty="0" err="1">
                <a:solidFill>
                  <a:schemeClr val="dk1"/>
                </a:solidFill>
              </a:rPr>
              <a:t>deficit</a:t>
            </a:r>
            <a:r>
              <a:rPr lang="pt-BR" sz="3200" dirty="0">
                <a:solidFill>
                  <a:schemeClr val="dk1"/>
                </a:solidFill>
              </a:rPr>
              <a:t> 10.8mmol/L, </a:t>
            </a:r>
            <a:r>
              <a:rPr lang="pt-BR" sz="3200" dirty="0" err="1">
                <a:solidFill>
                  <a:schemeClr val="dk1"/>
                </a:solidFill>
              </a:rPr>
              <a:t>and</a:t>
            </a:r>
            <a:r>
              <a:rPr lang="pt-BR" sz="3200" dirty="0">
                <a:solidFill>
                  <a:schemeClr val="dk1"/>
                </a:solidFill>
              </a:rPr>
              <a:t> </a:t>
            </a:r>
            <a:r>
              <a:rPr lang="pt-BR" sz="3200" dirty="0" err="1">
                <a:solidFill>
                  <a:schemeClr val="dk1"/>
                </a:solidFill>
              </a:rPr>
              <a:t>an</a:t>
            </a:r>
            <a:r>
              <a:rPr lang="pt-BR" sz="3200" dirty="0">
                <a:solidFill>
                  <a:schemeClr val="dk1"/>
                </a:solidFill>
              </a:rPr>
              <a:t> </a:t>
            </a:r>
            <a:r>
              <a:rPr lang="pt-BR" sz="3200" dirty="0" err="1">
                <a:solidFill>
                  <a:schemeClr val="dk1"/>
                </a:solidFill>
              </a:rPr>
              <a:t>elevated</a:t>
            </a:r>
            <a:r>
              <a:rPr lang="pt-BR" sz="3200" dirty="0">
                <a:solidFill>
                  <a:schemeClr val="dk1"/>
                </a:solidFill>
              </a:rPr>
              <a:t> </a:t>
            </a:r>
            <a:r>
              <a:rPr lang="pt-BR" sz="3200" dirty="0" err="1">
                <a:solidFill>
                  <a:schemeClr val="dk1"/>
                </a:solidFill>
              </a:rPr>
              <a:t>anion</a:t>
            </a:r>
            <a:r>
              <a:rPr lang="pt-BR" sz="3200" dirty="0">
                <a:solidFill>
                  <a:schemeClr val="dk1"/>
                </a:solidFill>
              </a:rPr>
              <a:t> gap </a:t>
            </a:r>
            <a:r>
              <a:rPr lang="pt-BR" sz="3200" dirty="0" err="1">
                <a:solidFill>
                  <a:schemeClr val="dk1"/>
                </a:solidFill>
              </a:rPr>
              <a:t>of</a:t>
            </a:r>
            <a:r>
              <a:rPr lang="pt-BR" sz="3200" dirty="0">
                <a:solidFill>
                  <a:schemeClr val="dk1"/>
                </a:solidFill>
              </a:rPr>
              <a:t> 11.6mmol/L. </a:t>
            </a:r>
            <a:r>
              <a:rPr lang="pt-BR" sz="3200" dirty="0" err="1">
                <a:solidFill>
                  <a:schemeClr val="dk1"/>
                </a:solidFill>
              </a:rPr>
              <a:t>Unfortunately</a:t>
            </a:r>
            <a:r>
              <a:rPr lang="pt-BR" sz="3200" dirty="0">
                <a:solidFill>
                  <a:schemeClr val="dk1"/>
                </a:solidFill>
              </a:rPr>
              <a:t>, </a:t>
            </a:r>
            <a:r>
              <a:rPr lang="pt-BR" sz="3200" dirty="0" err="1">
                <a:solidFill>
                  <a:schemeClr val="dk1"/>
                </a:solidFill>
              </a:rPr>
              <a:t>the</a:t>
            </a:r>
            <a:r>
              <a:rPr lang="pt-BR" sz="3200" dirty="0">
                <a:solidFill>
                  <a:schemeClr val="dk1"/>
                </a:solidFill>
              </a:rPr>
              <a:t> animal </a:t>
            </a:r>
            <a:r>
              <a:rPr lang="pt-BR" sz="3200" dirty="0" err="1">
                <a:solidFill>
                  <a:schemeClr val="dk1"/>
                </a:solidFill>
              </a:rPr>
              <a:t>progressed</a:t>
            </a:r>
            <a:r>
              <a:rPr lang="pt-BR" sz="3200" dirty="0">
                <a:solidFill>
                  <a:schemeClr val="dk1"/>
                </a:solidFill>
              </a:rPr>
              <a:t> </a:t>
            </a:r>
            <a:r>
              <a:rPr lang="pt-BR" sz="3200" dirty="0" err="1">
                <a:solidFill>
                  <a:schemeClr val="dk1"/>
                </a:solidFill>
              </a:rPr>
              <a:t>to</a:t>
            </a:r>
            <a:r>
              <a:rPr lang="pt-BR" sz="3200" dirty="0">
                <a:solidFill>
                  <a:schemeClr val="dk1"/>
                </a:solidFill>
              </a:rPr>
              <a:t> death.</a:t>
            </a:r>
          </a:p>
          <a:p>
            <a:pPr algn="just">
              <a:lnSpc>
                <a:spcPct val="150000"/>
              </a:lnSpc>
              <a:buClr>
                <a:schemeClr val="dk1"/>
              </a:buClr>
              <a:buSzPts val="3200"/>
            </a:pPr>
            <a:endParaRPr lang="pt-BR" sz="3200"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a:lnSpc>
                <a:spcPct val="107000"/>
              </a:lnSpc>
              <a:spcAft>
                <a:spcPts val="800"/>
              </a:spcAft>
            </a:pPr>
            <a:endParaRPr lang="en-US" sz="3000" baseline="30000" dirty="0">
              <a:solidFill>
                <a:srgbClr val="000000"/>
              </a:solidFill>
              <a:effectLst/>
              <a:latin typeface="+mj-lt"/>
              <a:ea typeface="Aptos" panose="020B0004020202020204" pitchFamily="34" charset="0"/>
              <a:cs typeface="Times New Roman" panose="02020603050405020304" pitchFamily="18" charset="0"/>
            </a:endParaRPr>
          </a:p>
          <a:p>
            <a:pPr>
              <a:lnSpc>
                <a:spcPct val="107000"/>
              </a:lnSpc>
              <a:spcAft>
                <a:spcPts val="800"/>
              </a:spcAft>
            </a:pPr>
            <a:r>
              <a:rPr lang="en-US" sz="3000" baseline="30000" dirty="0">
                <a:solidFill>
                  <a:srgbClr val="000000"/>
                </a:solidFill>
                <a:effectLst/>
                <a:latin typeface="+mj-lt"/>
                <a:ea typeface="Aptos" panose="020B0004020202020204" pitchFamily="34" charset="0"/>
                <a:cs typeface="Times New Roman" panose="02020603050405020304" pitchFamily="18" charset="0"/>
              </a:rPr>
              <a:t>1</a:t>
            </a:r>
            <a:r>
              <a:rPr lang="en-US" sz="3000" dirty="0">
                <a:solidFill>
                  <a:srgbClr val="000000"/>
                </a:solidFill>
                <a:effectLst/>
                <a:latin typeface="+mj-lt"/>
                <a:ea typeface="Aptos" panose="020B0004020202020204" pitchFamily="34" charset="0"/>
                <a:cs typeface="Times New Roman" panose="02020603050405020304" pitchFamily="18" charset="0"/>
              </a:rPr>
              <a:t>BRUN-HANSEN et al. (2006); </a:t>
            </a:r>
          </a:p>
          <a:p>
            <a:pPr>
              <a:lnSpc>
                <a:spcPct val="107000"/>
              </a:lnSpc>
              <a:spcAft>
                <a:spcPts val="800"/>
              </a:spcAft>
            </a:pPr>
            <a:r>
              <a:rPr lang="en-US" sz="3000" baseline="30000" dirty="0">
                <a:solidFill>
                  <a:srgbClr val="000000"/>
                </a:solidFill>
                <a:effectLst/>
                <a:latin typeface="+mj-lt"/>
                <a:ea typeface="Aptos" panose="020B0004020202020204" pitchFamily="34" charset="0"/>
                <a:cs typeface="Times New Roman" panose="02020603050405020304" pitchFamily="18" charset="0"/>
              </a:rPr>
              <a:t>2</a:t>
            </a:r>
            <a:r>
              <a:rPr lang="en-US" sz="3000" dirty="0">
                <a:solidFill>
                  <a:srgbClr val="000000"/>
                </a:solidFill>
                <a:effectLst/>
                <a:latin typeface="+mj-lt"/>
                <a:ea typeface="Aptos" panose="020B0004020202020204" pitchFamily="34" charset="0"/>
                <a:cs typeface="Times New Roman" panose="02020603050405020304" pitchFamily="18" charset="0"/>
              </a:rPr>
              <a:t>KANEKO et al. (2008).</a:t>
            </a:r>
            <a:endParaRPr lang="pt-BR" sz="3000" dirty="0">
              <a:effectLst/>
              <a:latin typeface="+mj-lt"/>
              <a:ea typeface="Aptos" panose="020B0004020202020204" pitchFamily="34" charset="0"/>
              <a:cs typeface="Times New Roman" panose="02020603050405020304" pitchFamily="18" charset="0"/>
            </a:endParaRPr>
          </a:p>
          <a:p>
            <a:pPr marL="0" marR="0" lvl="0" indent="0" algn="just" rtl="0">
              <a:lnSpc>
                <a:spcPct val="150000"/>
              </a:lnSpc>
              <a:spcBef>
                <a:spcPts val="0"/>
              </a:spcBef>
              <a:spcAft>
                <a:spcPts val="0"/>
              </a:spcAft>
              <a:buClr>
                <a:schemeClr val="dk1"/>
              </a:buClr>
              <a:buSzPts val="3200"/>
              <a:buFont typeface="Arial"/>
              <a:buNone/>
            </a:pPr>
            <a:endParaRPr lang="pt-BR" sz="1800" dirty="0">
              <a:latin typeface="Aptos" panose="020B0004020202020204" pitchFamily="34" charset="0"/>
              <a:cs typeface="Times New Roman" panose="02020603050405020304" pitchFamily="18" charset="0"/>
            </a:endParaRPr>
          </a:p>
          <a:p>
            <a:pPr marL="0" marR="0" lvl="0" indent="0" algn="just" rtl="0">
              <a:lnSpc>
                <a:spcPct val="150000"/>
              </a:lnSpc>
              <a:spcBef>
                <a:spcPts val="0"/>
              </a:spcBef>
              <a:spcAft>
                <a:spcPts val="0"/>
              </a:spcAft>
              <a:buClr>
                <a:schemeClr val="dk1"/>
              </a:buClr>
              <a:buSzPts val="3200"/>
              <a:buFont typeface="Arial"/>
              <a:buNone/>
            </a:pPr>
            <a:r>
              <a:rPr lang="en-US" sz="3200" dirty="0">
                <a:solidFill>
                  <a:schemeClr val="dk1"/>
                </a:solidFill>
              </a:rPr>
              <a:t>At necropsy, icterus was observed on the surface of all organs, with congestion of the lung lobes accompanied by areas of petechiae and suffusions. The margins of the hepatic lobes were rounded, and the gallbladder contained a significant amount of dark bile. Microbiological culture of the feces revealed the presence of </a:t>
            </a:r>
            <a:r>
              <a:rPr lang="en-US" sz="3200" i="1" dirty="0">
                <a:solidFill>
                  <a:schemeClr val="dk1"/>
                </a:solidFill>
              </a:rPr>
              <a:t>Salmonella enterica </a:t>
            </a:r>
            <a:r>
              <a:rPr lang="en-US" sz="3200" dirty="0">
                <a:solidFill>
                  <a:schemeClr val="dk1"/>
                </a:solidFill>
              </a:rPr>
              <a:t>spp. Blood smear examination showed the presence of basophilic rounded bodies on the edges of erythrocytes in all fields evaluated, reflecting approximately 50% parasitemia by </a:t>
            </a:r>
            <a:r>
              <a:rPr lang="en-US" sz="3200" i="1" dirty="0" err="1">
                <a:solidFill>
                  <a:schemeClr val="dk1"/>
                </a:solidFill>
              </a:rPr>
              <a:t>Anaplasma</a:t>
            </a:r>
            <a:r>
              <a:rPr lang="en-US" sz="3200" i="1" dirty="0">
                <a:solidFill>
                  <a:schemeClr val="dk1"/>
                </a:solidFill>
              </a:rPr>
              <a:t> </a:t>
            </a:r>
            <a:r>
              <a:rPr lang="en-US" sz="3200" i="1" dirty="0" err="1">
                <a:solidFill>
                  <a:schemeClr val="dk1"/>
                </a:solidFill>
              </a:rPr>
              <a:t>marginale</a:t>
            </a:r>
            <a:r>
              <a:rPr lang="en-US" sz="3200" dirty="0">
                <a:solidFill>
                  <a:schemeClr val="dk1"/>
                </a:solidFill>
              </a:rPr>
              <a:t>.</a:t>
            </a:r>
            <a:endParaRPr sz="3200" b="1" i="1" u="none" dirty="0">
              <a:solidFill>
                <a:schemeClr val="dk1"/>
              </a:solidFill>
              <a:latin typeface="Arial"/>
              <a:ea typeface="Arial"/>
              <a:cs typeface="Arial"/>
              <a:sym typeface="Arial"/>
            </a:endParaRPr>
          </a:p>
        </p:txBody>
      </p:sp>
      <p:sp>
        <p:nvSpPr>
          <p:cNvPr id="93" name="Google Shape;93;p1"/>
          <p:cNvSpPr txBox="1"/>
          <p:nvPr/>
        </p:nvSpPr>
        <p:spPr>
          <a:xfrm>
            <a:off x="1922461" y="8055745"/>
            <a:ext cx="28551187" cy="536575"/>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aseline="30000" dirty="0">
                <a:solidFill>
                  <a:schemeClr val="dk1"/>
                </a:solidFill>
              </a:rPr>
              <a:t>1</a:t>
            </a:r>
            <a:r>
              <a:rPr lang="en-US" sz="2800" dirty="0">
                <a:solidFill>
                  <a:schemeClr val="dk1"/>
                </a:solidFill>
              </a:rPr>
              <a:t>Department of Clinical Medicine, Faculty of Veterinary Medicine and Animal Science, University of São Paulo</a:t>
            </a:r>
            <a:endParaRPr dirty="0"/>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3" name="Imagem 2">
            <a:extLst>
              <a:ext uri="{FF2B5EF4-FFF2-40B4-BE49-F238E27FC236}">
                <a16:creationId xmlns:a16="http://schemas.microsoft.com/office/drawing/2014/main" id="{1A6E0642-6596-48BD-B826-D0870C7145F3}"/>
              </a:ext>
            </a:extLst>
          </p:cNvPr>
          <p:cNvPicPr>
            <a:picLocks noChangeAspect="1"/>
          </p:cNvPicPr>
          <p:nvPr/>
        </p:nvPicPr>
        <p:blipFill rotWithShape="1">
          <a:blip r:embed="rId4"/>
          <a:srcRect l="92636" r="3750"/>
          <a:stretch/>
        </p:blipFill>
        <p:spPr>
          <a:xfrm rot="5400000">
            <a:off x="15155519" y="25925922"/>
            <a:ext cx="2085072" cy="32464361"/>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5354083" y="15634330"/>
            <a:ext cx="45719" cy="50916754"/>
          </a:xfrm>
          <a:prstGeom prst="rect">
            <a:avLst/>
          </a:prstGeom>
        </p:spPr>
      </p:pic>
      <p:pic>
        <p:nvPicPr>
          <p:cNvPr id="4" name="Imagem 3" descr="Desenho de rosto de pessoa visto de perto&#10;&#10;Descrição gerada automaticamente com confiança média">
            <a:extLst>
              <a:ext uri="{FF2B5EF4-FFF2-40B4-BE49-F238E27FC236}">
                <a16:creationId xmlns:a16="http://schemas.microsoft.com/office/drawing/2014/main" id="{B0CB5C26-5CE2-A83A-C3AF-5D819937FBD2}"/>
              </a:ext>
            </a:extLst>
          </p:cNvPr>
          <p:cNvPicPr>
            <a:picLocks noChangeAspect="1"/>
          </p:cNvPicPr>
          <p:nvPr/>
        </p:nvPicPr>
        <p:blipFill>
          <a:blip r:embed="rId5"/>
          <a:stretch>
            <a:fillRect/>
          </a:stretch>
        </p:blipFill>
        <p:spPr>
          <a:xfrm>
            <a:off x="21734140" y="38849456"/>
            <a:ext cx="3340291" cy="2085072"/>
          </a:xfrm>
          <a:prstGeom prst="rect">
            <a:avLst/>
          </a:prstGeom>
        </p:spPr>
      </p:pic>
      <p:pic>
        <p:nvPicPr>
          <p:cNvPr id="1026" name="Picture 2" descr="Logo Fapesp — Intercontinental Academia">
            <a:extLst>
              <a:ext uri="{FF2B5EF4-FFF2-40B4-BE49-F238E27FC236}">
                <a16:creationId xmlns:a16="http://schemas.microsoft.com/office/drawing/2014/main" id="{977048D3-B526-A06E-CF82-B0ED055871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82907" y="39359571"/>
            <a:ext cx="3914463" cy="1076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ela 9">
            <a:extLst>
              <a:ext uri="{FF2B5EF4-FFF2-40B4-BE49-F238E27FC236}">
                <a16:creationId xmlns:a16="http://schemas.microsoft.com/office/drawing/2014/main" id="{D693C7B7-5FAA-1253-3BA9-2EB87AAE5DBC}"/>
              </a:ext>
            </a:extLst>
          </p:cNvPr>
          <p:cNvGraphicFramePr>
            <a:graphicFrameLocks noGrp="1"/>
          </p:cNvGraphicFramePr>
          <p:nvPr>
            <p:extLst>
              <p:ext uri="{D42A27DB-BD31-4B8C-83A1-F6EECF244321}">
                <p14:modId xmlns:p14="http://schemas.microsoft.com/office/powerpoint/2010/main" val="2660465774"/>
              </p:ext>
            </p:extLst>
          </p:nvPr>
        </p:nvGraphicFramePr>
        <p:xfrm>
          <a:off x="16747136" y="16620514"/>
          <a:ext cx="12935898" cy="8961525"/>
        </p:xfrm>
        <a:graphic>
          <a:graphicData uri="http://schemas.openxmlformats.org/drawingml/2006/table">
            <a:tbl>
              <a:tblPr>
                <a:tableStyleId>{5C22544A-7EE6-4342-B048-85BDC9FD1C3A}</a:tableStyleId>
              </a:tblPr>
              <a:tblGrid>
                <a:gridCol w="4687888">
                  <a:extLst>
                    <a:ext uri="{9D8B030D-6E8A-4147-A177-3AD203B41FA5}">
                      <a16:colId xmlns:a16="http://schemas.microsoft.com/office/drawing/2014/main" val="386893529"/>
                    </a:ext>
                  </a:extLst>
                </a:gridCol>
                <a:gridCol w="2866867">
                  <a:extLst>
                    <a:ext uri="{9D8B030D-6E8A-4147-A177-3AD203B41FA5}">
                      <a16:colId xmlns:a16="http://schemas.microsoft.com/office/drawing/2014/main" val="4180980839"/>
                    </a:ext>
                  </a:extLst>
                </a:gridCol>
                <a:gridCol w="5381143">
                  <a:extLst>
                    <a:ext uri="{9D8B030D-6E8A-4147-A177-3AD203B41FA5}">
                      <a16:colId xmlns:a16="http://schemas.microsoft.com/office/drawing/2014/main" val="3261102252"/>
                    </a:ext>
                  </a:extLst>
                </a:gridCol>
              </a:tblGrid>
              <a:tr h="734647">
                <a:tc>
                  <a:txBody>
                    <a:bodyPr/>
                    <a:lstStyle/>
                    <a:p>
                      <a:pPr indent="152400" algn="ctr">
                        <a:lnSpc>
                          <a:spcPct val="100000"/>
                        </a:lnSpc>
                        <a:spcAft>
                          <a:spcPts val="800"/>
                        </a:spcAft>
                      </a:pPr>
                      <a:r>
                        <a:rPr lang="pt-BR" sz="3200" b="1" kern="100" dirty="0" err="1">
                          <a:solidFill>
                            <a:schemeClr val="tx1"/>
                          </a:solidFill>
                          <a:effectLst/>
                        </a:rPr>
                        <a:t>Parameter</a:t>
                      </a:r>
                      <a:endParaRPr lang="pt-BR" sz="3200" b="1"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0000"/>
                        </a:lnSpc>
                        <a:spcAft>
                          <a:spcPts val="800"/>
                        </a:spcAft>
                      </a:pPr>
                      <a:r>
                        <a:rPr lang="pt-BR" sz="3200" b="1" kern="100" dirty="0" err="1">
                          <a:solidFill>
                            <a:schemeClr val="tx1"/>
                          </a:solidFill>
                          <a:effectLst/>
                        </a:rPr>
                        <a:t>Values</a:t>
                      </a:r>
                      <a:endParaRPr lang="pt-BR" sz="3200" b="1"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0000"/>
                        </a:lnSpc>
                        <a:spcAft>
                          <a:spcPts val="800"/>
                        </a:spcAft>
                      </a:pPr>
                      <a:r>
                        <a:rPr lang="pt-BR" sz="3200" b="1" kern="100" dirty="0" err="1">
                          <a:solidFill>
                            <a:schemeClr val="tx1"/>
                          </a:solidFill>
                          <a:effectLst/>
                        </a:rPr>
                        <a:t>Reference</a:t>
                      </a:r>
                      <a:r>
                        <a:rPr lang="pt-BR" sz="3200" b="1" kern="100" dirty="0">
                          <a:solidFill>
                            <a:schemeClr val="tx1"/>
                          </a:solidFill>
                          <a:effectLst/>
                        </a:rPr>
                        <a:t> </a:t>
                      </a:r>
                      <a:r>
                        <a:rPr lang="pt-BR" sz="3200" b="1" kern="100" dirty="0" err="1">
                          <a:solidFill>
                            <a:schemeClr val="tx1"/>
                          </a:solidFill>
                          <a:effectLst/>
                        </a:rPr>
                        <a:t>Interval</a:t>
                      </a:r>
                      <a:endParaRPr lang="pt-BR" sz="3200" b="1"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4229563"/>
                  </a:ext>
                </a:extLst>
              </a:tr>
              <a:tr h="378227">
                <a:tc>
                  <a:txBody>
                    <a:bodyPr/>
                    <a:lstStyle/>
                    <a:p>
                      <a:pPr algn="ctr">
                        <a:lnSpc>
                          <a:spcPct val="107000"/>
                        </a:lnSpc>
                        <a:spcAft>
                          <a:spcPts val="800"/>
                        </a:spcAft>
                      </a:pPr>
                      <a:r>
                        <a:rPr lang="pt-BR" sz="3200" b="0" kern="100" dirty="0" err="1">
                          <a:solidFill>
                            <a:schemeClr val="tx1"/>
                          </a:solidFill>
                          <a:effectLst/>
                        </a:rPr>
                        <a:t>Red</a:t>
                      </a:r>
                      <a:r>
                        <a:rPr lang="pt-BR" sz="3200" b="0" kern="100" dirty="0">
                          <a:solidFill>
                            <a:schemeClr val="tx1"/>
                          </a:solidFill>
                          <a:effectLst/>
                        </a:rPr>
                        <a:t> </a:t>
                      </a:r>
                      <a:r>
                        <a:rPr lang="pt-BR" sz="3200" b="0" kern="100" dirty="0" err="1">
                          <a:solidFill>
                            <a:schemeClr val="tx1"/>
                          </a:solidFill>
                          <a:effectLst/>
                        </a:rPr>
                        <a:t>blood</a:t>
                      </a:r>
                      <a:r>
                        <a:rPr lang="pt-BR" sz="3200" b="0" kern="100" dirty="0">
                          <a:solidFill>
                            <a:schemeClr val="tx1"/>
                          </a:solidFill>
                          <a:effectLst/>
                        </a:rPr>
                        <a:t> </a:t>
                      </a:r>
                      <a:r>
                        <a:rPr lang="pt-BR" sz="3200" b="0" kern="100" dirty="0" err="1">
                          <a:solidFill>
                            <a:schemeClr val="tx1"/>
                          </a:solidFill>
                          <a:effectLst/>
                        </a:rPr>
                        <a:t>cell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4.03/µL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8.55±2.75</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79497937"/>
                  </a:ext>
                </a:extLst>
              </a:tr>
              <a:tr h="378227">
                <a:tc>
                  <a:txBody>
                    <a:bodyPr/>
                    <a:lstStyle/>
                    <a:p>
                      <a:pPr algn="ctr">
                        <a:lnSpc>
                          <a:spcPct val="107000"/>
                        </a:lnSpc>
                        <a:spcAft>
                          <a:spcPts val="800"/>
                        </a:spcAft>
                      </a:pPr>
                      <a:r>
                        <a:rPr lang="pt-BR" sz="3200" b="0" kern="100" dirty="0" err="1">
                          <a:solidFill>
                            <a:schemeClr val="tx1"/>
                          </a:solidFill>
                          <a:effectLst/>
                        </a:rPr>
                        <a:t>Hemoglobin</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4.5g/</a:t>
                      </a:r>
                      <a:r>
                        <a:rPr lang="pt-BR" sz="3200" b="0" kern="100" dirty="0" err="1">
                          <a:solidFill>
                            <a:schemeClr val="tx1"/>
                          </a:solidFill>
                          <a:effectLst/>
                        </a:rPr>
                        <a:t>dL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10±31</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92281107"/>
                  </a:ext>
                </a:extLst>
              </a:tr>
              <a:tr h="378227">
                <a:tc>
                  <a:txBody>
                    <a:bodyPr/>
                    <a:lstStyle/>
                    <a:p>
                      <a:pPr algn="ctr">
                        <a:lnSpc>
                          <a:spcPct val="107000"/>
                        </a:lnSpc>
                        <a:spcAft>
                          <a:spcPts val="800"/>
                        </a:spcAft>
                      </a:pPr>
                      <a:r>
                        <a:rPr lang="pt-BR" sz="3200" b="0" kern="100" dirty="0" err="1">
                          <a:solidFill>
                            <a:schemeClr val="tx1"/>
                          </a:solidFill>
                          <a:effectLst/>
                        </a:rPr>
                        <a:t>Hematocrit</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13.4%</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30.45±8.45</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74593767"/>
                  </a:ext>
                </a:extLst>
              </a:tr>
              <a:tr h="378227">
                <a:tc>
                  <a:txBody>
                    <a:bodyPr/>
                    <a:lstStyle/>
                    <a:p>
                      <a:pPr algn="ctr">
                        <a:lnSpc>
                          <a:spcPct val="107000"/>
                        </a:lnSpc>
                        <a:spcAft>
                          <a:spcPts val="800"/>
                        </a:spcAft>
                      </a:pPr>
                      <a:r>
                        <a:rPr lang="pt-BR" sz="3200" b="0" kern="100" dirty="0">
                          <a:solidFill>
                            <a:schemeClr val="tx1"/>
                          </a:solidFill>
                          <a:effectLst/>
                        </a:rPr>
                        <a:t>MCV</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33.1fL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36.95±2.95</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5863171"/>
                  </a:ext>
                </a:extLst>
              </a:tr>
              <a:tr h="378227">
                <a:tc>
                  <a:txBody>
                    <a:bodyPr/>
                    <a:lstStyle/>
                    <a:p>
                      <a:pPr algn="ctr">
                        <a:lnSpc>
                          <a:spcPct val="107000"/>
                        </a:lnSpc>
                        <a:spcAft>
                          <a:spcPts val="800"/>
                        </a:spcAft>
                      </a:pPr>
                      <a:r>
                        <a:rPr lang="pt-BR" sz="3200" b="0" kern="100" dirty="0">
                          <a:solidFill>
                            <a:schemeClr val="tx1"/>
                          </a:solidFill>
                          <a:effectLst/>
                        </a:rPr>
                        <a:t>MCHC</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33.7g/L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marL="542925" indent="-390525" algn="ctr">
                        <a:lnSpc>
                          <a:spcPct val="107000"/>
                        </a:lnSpc>
                        <a:spcAft>
                          <a:spcPts val="800"/>
                        </a:spcAft>
                      </a:pPr>
                      <a:r>
                        <a:rPr lang="pt-BR" sz="3200" b="0" kern="100" dirty="0">
                          <a:solidFill>
                            <a:schemeClr val="tx1"/>
                          </a:solidFill>
                          <a:effectLst/>
                        </a:rPr>
                        <a:t>34.9±1.1</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3895113"/>
                  </a:ext>
                </a:extLst>
              </a:tr>
              <a:tr h="0">
                <a:tc>
                  <a:txBody>
                    <a:bodyPr/>
                    <a:lstStyle/>
                    <a:p>
                      <a:pPr algn="ctr">
                        <a:lnSpc>
                          <a:spcPct val="107000"/>
                        </a:lnSpc>
                        <a:spcAft>
                          <a:spcPts val="800"/>
                        </a:spcAft>
                      </a:pPr>
                      <a:r>
                        <a:rPr lang="pt-BR" sz="3200" b="0" kern="100" dirty="0" err="1">
                          <a:solidFill>
                            <a:schemeClr val="tx1"/>
                          </a:solidFill>
                          <a:effectLst/>
                        </a:rPr>
                        <a:t>Leukocytes</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6.24×10</a:t>
                      </a:r>
                      <a:r>
                        <a:rPr lang="pt-BR" sz="3200" b="0" kern="100" baseline="30000" dirty="0">
                          <a:solidFill>
                            <a:schemeClr val="tx1"/>
                          </a:solidFill>
                          <a:effectLst/>
                        </a:rPr>
                        <a:t>3</a:t>
                      </a:r>
                      <a:r>
                        <a:rPr lang="pt-BR" sz="3200" b="0" kern="100" dirty="0">
                          <a:solidFill>
                            <a:schemeClr val="tx1"/>
                          </a:solidFill>
                          <a:effectLst/>
                        </a:rPr>
                        <a:t>/µL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12±3.9</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7113170"/>
                  </a:ext>
                </a:extLst>
              </a:tr>
              <a:tr h="378227">
                <a:tc>
                  <a:txBody>
                    <a:bodyPr/>
                    <a:lstStyle/>
                    <a:p>
                      <a:pPr algn="ctr">
                        <a:lnSpc>
                          <a:spcPct val="107000"/>
                        </a:lnSpc>
                        <a:spcAft>
                          <a:spcPts val="800"/>
                        </a:spcAft>
                      </a:pPr>
                      <a:r>
                        <a:rPr lang="pt-BR" sz="3200" b="0" kern="100" dirty="0" err="1">
                          <a:solidFill>
                            <a:schemeClr val="tx1"/>
                          </a:solidFill>
                          <a:effectLst/>
                        </a:rPr>
                        <a:t>Neutrophil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3.32 × 10</a:t>
                      </a:r>
                      <a:r>
                        <a:rPr lang="pt-BR" sz="3200" b="0" kern="100" baseline="30000" dirty="0">
                          <a:solidFill>
                            <a:schemeClr val="tx1"/>
                          </a:solidFill>
                          <a:effectLst/>
                        </a:rPr>
                        <a:t>3</a:t>
                      </a:r>
                      <a:r>
                        <a:rPr lang="pt-BR" sz="3200" b="0" kern="100" dirty="0">
                          <a:solidFill>
                            <a:schemeClr val="tx1"/>
                          </a:solidFill>
                          <a:effectLst/>
                        </a:rPr>
                        <a:t>/µL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4.95±2.75</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94772442"/>
                  </a:ext>
                </a:extLst>
              </a:tr>
              <a:tr h="378227">
                <a:tc>
                  <a:txBody>
                    <a:bodyPr/>
                    <a:lstStyle/>
                    <a:p>
                      <a:pPr algn="ctr">
                        <a:lnSpc>
                          <a:spcPct val="107000"/>
                        </a:lnSpc>
                        <a:spcAft>
                          <a:spcPts val="800"/>
                        </a:spcAft>
                      </a:pPr>
                      <a:r>
                        <a:rPr lang="pt-BR" sz="3200" b="0" kern="100" dirty="0" err="1">
                          <a:solidFill>
                            <a:schemeClr val="tx1"/>
                          </a:solidFill>
                          <a:effectLst/>
                        </a:rPr>
                        <a:t>Lymphocytes</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2.23 ×10</a:t>
                      </a:r>
                      <a:r>
                        <a:rPr lang="pt-BR" sz="3200" b="0" kern="100" baseline="30000" dirty="0">
                          <a:solidFill>
                            <a:schemeClr val="tx1"/>
                          </a:solidFill>
                          <a:effectLst/>
                        </a:rPr>
                        <a:t>3</a:t>
                      </a:r>
                      <a:r>
                        <a:rPr lang="pt-BR" sz="3200" b="0" kern="100" dirty="0">
                          <a:solidFill>
                            <a:schemeClr val="tx1"/>
                          </a:solidFill>
                          <a:effectLst/>
                        </a:rPr>
                        <a:t>/µL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5.65±2.15</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5273704"/>
                  </a:ext>
                </a:extLst>
              </a:tr>
              <a:tr h="378227">
                <a:tc>
                  <a:txBody>
                    <a:bodyPr/>
                    <a:lstStyle/>
                    <a:p>
                      <a:pPr algn="ctr">
                        <a:lnSpc>
                          <a:spcPct val="107000"/>
                        </a:lnSpc>
                        <a:spcAft>
                          <a:spcPts val="800"/>
                        </a:spcAft>
                      </a:pPr>
                      <a:r>
                        <a:rPr lang="pt-BR" sz="3200" b="0" kern="100" dirty="0" err="1">
                          <a:solidFill>
                            <a:schemeClr val="tx1"/>
                          </a:solidFill>
                          <a:effectLst/>
                        </a:rPr>
                        <a:t>Monocytes</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0.43 ×10</a:t>
                      </a:r>
                      <a:r>
                        <a:rPr lang="pt-BR" sz="3200" b="0" kern="100" baseline="30000" dirty="0">
                          <a:solidFill>
                            <a:schemeClr val="tx1"/>
                          </a:solidFill>
                          <a:effectLst/>
                        </a:rPr>
                        <a:t>3</a:t>
                      </a:r>
                      <a:r>
                        <a:rPr lang="pt-BR" sz="3200" b="0" kern="100" dirty="0">
                          <a:solidFill>
                            <a:schemeClr val="tx1"/>
                          </a:solidFill>
                          <a:effectLst/>
                        </a:rPr>
                        <a:t>/µL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0.8±0.5</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03512755"/>
                  </a:ext>
                </a:extLst>
              </a:tr>
              <a:tr h="378227">
                <a:tc>
                  <a:txBody>
                    <a:bodyPr/>
                    <a:lstStyle/>
                    <a:p>
                      <a:pPr algn="ctr">
                        <a:lnSpc>
                          <a:spcPct val="107000"/>
                        </a:lnSpc>
                        <a:spcAft>
                          <a:spcPts val="800"/>
                        </a:spcAft>
                      </a:pPr>
                      <a:r>
                        <a:rPr lang="pt-BR" sz="3200" b="0" kern="100" dirty="0" err="1">
                          <a:solidFill>
                            <a:schemeClr val="tx1"/>
                          </a:solidFill>
                          <a:effectLst/>
                        </a:rPr>
                        <a:t>Eosinophil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0.13 ×10</a:t>
                      </a:r>
                      <a:r>
                        <a:rPr lang="pt-BR" sz="3200" b="0" kern="100" baseline="30000" dirty="0">
                          <a:solidFill>
                            <a:schemeClr val="tx1"/>
                          </a:solidFill>
                          <a:effectLst/>
                        </a:rPr>
                        <a:t>3</a:t>
                      </a:r>
                      <a:r>
                        <a:rPr lang="pt-BR" sz="3200" b="0" kern="100" dirty="0">
                          <a:solidFill>
                            <a:schemeClr val="tx1"/>
                          </a:solidFill>
                          <a:effectLst/>
                        </a:rPr>
                        <a:t>/µL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0.2±0.1</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81265171"/>
                  </a:ext>
                </a:extLst>
              </a:tr>
              <a:tr h="378227">
                <a:tc>
                  <a:txBody>
                    <a:bodyPr/>
                    <a:lstStyle/>
                    <a:p>
                      <a:pPr algn="ctr">
                        <a:lnSpc>
                          <a:spcPct val="107000"/>
                        </a:lnSpc>
                        <a:spcAft>
                          <a:spcPts val="800"/>
                        </a:spcAft>
                      </a:pPr>
                      <a:r>
                        <a:rPr lang="pt-BR" sz="3200" b="0" kern="100" dirty="0" err="1">
                          <a:solidFill>
                            <a:schemeClr val="tx1"/>
                          </a:solidFill>
                          <a:effectLst/>
                        </a:rPr>
                        <a:t>Basophil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0.07 ×10</a:t>
                      </a:r>
                      <a:r>
                        <a:rPr lang="pt-BR" sz="3200" b="0" kern="100" baseline="30000" dirty="0">
                          <a:solidFill>
                            <a:schemeClr val="tx1"/>
                          </a:solidFill>
                          <a:effectLst/>
                        </a:rPr>
                        <a:t>3</a:t>
                      </a:r>
                      <a:r>
                        <a:rPr lang="pt-BR" sz="3200" b="0" kern="100" dirty="0">
                          <a:solidFill>
                            <a:schemeClr val="tx1"/>
                          </a:solidFill>
                          <a:effectLst/>
                        </a:rPr>
                        <a:t>/µL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0.08±0.05</a:t>
                      </a:r>
                      <a:r>
                        <a:rPr lang="pt-BR" sz="3200" b="0" kern="100" baseline="30000" dirty="0">
                          <a:solidFill>
                            <a:schemeClr val="tx1"/>
                          </a:solidFill>
                          <a:effectLst/>
                        </a:rPr>
                        <a:t>1</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65582623"/>
                  </a:ext>
                </a:extLst>
              </a:tr>
              <a:tr h="378227">
                <a:tc>
                  <a:txBody>
                    <a:bodyPr/>
                    <a:lstStyle/>
                    <a:p>
                      <a:pPr algn="ctr">
                        <a:lnSpc>
                          <a:spcPct val="107000"/>
                        </a:lnSpc>
                        <a:spcAft>
                          <a:spcPts val="800"/>
                        </a:spcAft>
                      </a:pPr>
                      <a:r>
                        <a:rPr lang="pt-BR" sz="3200" b="0" kern="100" dirty="0">
                          <a:solidFill>
                            <a:schemeClr val="tx1"/>
                          </a:solidFill>
                          <a:effectLst/>
                        </a:rPr>
                        <a:t>Total </a:t>
                      </a:r>
                      <a:r>
                        <a:rPr lang="pt-BR" sz="3200" b="0" kern="100" dirty="0" err="1">
                          <a:solidFill>
                            <a:schemeClr val="tx1"/>
                          </a:solidFill>
                          <a:effectLst/>
                        </a:rPr>
                        <a:t>bilirrubin</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10.19mg/</a:t>
                      </a:r>
                      <a:r>
                        <a:rPr lang="pt-BR" sz="3200" b="0" kern="100" dirty="0" err="1">
                          <a:solidFill>
                            <a:schemeClr val="tx1"/>
                          </a:solidFill>
                          <a:effectLst/>
                        </a:rPr>
                        <a:t>dL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0.25±0.5</a:t>
                      </a:r>
                      <a:r>
                        <a:rPr lang="pt-BR" sz="3200" b="0" kern="100" baseline="30000" dirty="0">
                          <a:solidFill>
                            <a:schemeClr val="tx1"/>
                          </a:solidFill>
                          <a:effectLst/>
                        </a:rPr>
                        <a:t>2</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36758325"/>
                  </a:ext>
                </a:extLst>
              </a:tr>
              <a:tr h="378227">
                <a:tc>
                  <a:txBody>
                    <a:bodyPr/>
                    <a:lstStyle/>
                    <a:p>
                      <a:pPr algn="ctr">
                        <a:lnSpc>
                          <a:spcPct val="107000"/>
                        </a:lnSpc>
                        <a:spcAft>
                          <a:spcPts val="800"/>
                        </a:spcAft>
                      </a:pPr>
                      <a:r>
                        <a:rPr lang="pt-BR" sz="3200" b="0" kern="100" dirty="0" err="1">
                          <a:solidFill>
                            <a:schemeClr val="tx1"/>
                          </a:solidFill>
                          <a:effectLst/>
                        </a:rPr>
                        <a:t>Indirect</a:t>
                      </a:r>
                      <a:r>
                        <a:rPr lang="pt-BR" sz="3200" b="0" kern="100" dirty="0">
                          <a:solidFill>
                            <a:schemeClr val="tx1"/>
                          </a:solidFill>
                          <a:effectLst/>
                        </a:rPr>
                        <a:t> bilirrubina</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9.51mg/</a:t>
                      </a:r>
                      <a:r>
                        <a:rPr lang="pt-BR" sz="3200" b="0" kern="100" dirty="0" err="1">
                          <a:solidFill>
                            <a:schemeClr val="tx1"/>
                          </a:solidFill>
                          <a:effectLst/>
                        </a:rPr>
                        <a:t>dL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0.03±0.5</a:t>
                      </a:r>
                      <a:r>
                        <a:rPr lang="pt-BR" sz="3200" b="0" kern="100" baseline="30000" dirty="0">
                          <a:solidFill>
                            <a:schemeClr val="tx1"/>
                          </a:solidFill>
                          <a:effectLst/>
                        </a:rPr>
                        <a:t>2</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28696155"/>
                  </a:ext>
                </a:extLst>
              </a:tr>
              <a:tr h="378227">
                <a:tc>
                  <a:txBody>
                    <a:bodyPr/>
                    <a:lstStyle/>
                    <a:p>
                      <a:pPr algn="ctr">
                        <a:lnSpc>
                          <a:spcPct val="107000"/>
                        </a:lnSpc>
                        <a:spcAft>
                          <a:spcPts val="800"/>
                        </a:spcAft>
                      </a:pPr>
                      <a:r>
                        <a:rPr lang="pt-BR" sz="3200" b="0" kern="100" dirty="0">
                          <a:solidFill>
                            <a:schemeClr val="tx1"/>
                          </a:solidFill>
                          <a:effectLst/>
                        </a:rPr>
                        <a:t>Direct bilirrubina </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0.68mg/</a:t>
                      </a:r>
                      <a:r>
                        <a:rPr lang="pt-BR" sz="3200" b="0" kern="100" dirty="0" err="1">
                          <a:solidFill>
                            <a:schemeClr val="tx1"/>
                          </a:solidFill>
                          <a:effectLst/>
                        </a:rPr>
                        <a:t>dL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0.24±0.2</a:t>
                      </a:r>
                      <a:r>
                        <a:rPr lang="pt-BR" sz="3200" b="0" kern="100" baseline="30000" dirty="0">
                          <a:solidFill>
                            <a:schemeClr val="tx1"/>
                          </a:solidFill>
                          <a:effectLst/>
                        </a:rPr>
                        <a:t>2</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18459691"/>
                  </a:ext>
                </a:extLst>
              </a:tr>
              <a:tr h="378227">
                <a:tc>
                  <a:txBody>
                    <a:bodyPr/>
                    <a:lstStyle/>
                    <a:p>
                      <a:pPr algn="ctr">
                        <a:lnSpc>
                          <a:spcPct val="107000"/>
                        </a:lnSpc>
                        <a:spcAft>
                          <a:spcPts val="800"/>
                        </a:spcAft>
                      </a:pPr>
                      <a:r>
                        <a:rPr lang="pt-BR" sz="3200" b="0" kern="100" dirty="0" err="1">
                          <a:solidFill>
                            <a:schemeClr val="tx1"/>
                          </a:solidFill>
                          <a:effectLst/>
                        </a:rPr>
                        <a:t>Globulin</a:t>
                      </a:r>
                      <a:r>
                        <a:rPr lang="pt-BR" sz="3200" b="0" kern="100" dirty="0">
                          <a:solidFill>
                            <a:schemeClr val="tx1"/>
                          </a:solidFill>
                          <a:effectLst/>
                        </a:rPr>
                        <a:t> </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2.27g/</a:t>
                      </a:r>
                      <a:r>
                        <a:rPr lang="pt-BR" sz="3200" b="0" kern="100" dirty="0" err="1">
                          <a:solidFill>
                            <a:schemeClr val="tx1"/>
                          </a:solidFill>
                          <a:effectLst/>
                        </a:rPr>
                        <a:t>dL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3.3±0.7</a:t>
                      </a:r>
                      <a:r>
                        <a:rPr lang="pt-BR" sz="3200" b="0" kern="100" baseline="30000" dirty="0">
                          <a:solidFill>
                            <a:schemeClr val="tx1"/>
                          </a:solidFill>
                          <a:effectLst/>
                        </a:rPr>
                        <a:t>2</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30141421"/>
                  </a:ext>
                </a:extLst>
              </a:tr>
              <a:tr h="378227">
                <a:tc>
                  <a:txBody>
                    <a:bodyPr/>
                    <a:lstStyle/>
                    <a:p>
                      <a:pPr algn="ctr">
                        <a:lnSpc>
                          <a:spcPct val="107000"/>
                        </a:lnSpc>
                        <a:spcAft>
                          <a:spcPts val="800"/>
                        </a:spcAft>
                      </a:pPr>
                      <a:r>
                        <a:rPr lang="pt-BR" sz="3200" b="0" kern="100" dirty="0">
                          <a:solidFill>
                            <a:schemeClr val="tx1"/>
                          </a:solidFill>
                          <a:effectLst/>
                        </a:rPr>
                        <a:t>Total protein </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4.01g/</a:t>
                      </a:r>
                      <a:r>
                        <a:rPr lang="pt-BR" sz="3200" b="0" kern="100" dirty="0" err="1">
                          <a:solidFill>
                            <a:schemeClr val="tx1"/>
                          </a:solidFill>
                          <a:effectLst/>
                        </a:rPr>
                        <a:t>dL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6.04±0.76</a:t>
                      </a:r>
                      <a:r>
                        <a:rPr lang="pt-BR" sz="3200" b="0" kern="100" baseline="30000" dirty="0">
                          <a:solidFill>
                            <a:schemeClr val="tx1"/>
                          </a:solidFill>
                          <a:effectLst/>
                        </a:rPr>
                        <a:t>2</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3966669"/>
                  </a:ext>
                </a:extLst>
              </a:tr>
              <a:tr h="378227">
                <a:tc>
                  <a:txBody>
                    <a:bodyPr/>
                    <a:lstStyle/>
                    <a:p>
                      <a:pPr algn="ctr">
                        <a:lnSpc>
                          <a:spcPct val="107000"/>
                        </a:lnSpc>
                        <a:spcAft>
                          <a:spcPts val="800"/>
                        </a:spcAft>
                      </a:pPr>
                      <a:r>
                        <a:rPr lang="pt-BR" sz="3200" b="0" kern="100" dirty="0" err="1">
                          <a:solidFill>
                            <a:schemeClr val="tx1"/>
                          </a:solidFill>
                          <a:effectLst/>
                        </a:rPr>
                        <a:t>Fibrinogen</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900mg/</a:t>
                      </a:r>
                      <a:r>
                        <a:rPr lang="pt-BR" sz="3200" b="0" kern="100" dirty="0" err="1">
                          <a:solidFill>
                            <a:schemeClr val="tx1"/>
                          </a:solidFill>
                          <a:effectLst/>
                        </a:rPr>
                        <a:t>dL</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tc>
                  <a:txBody>
                    <a:bodyPr/>
                    <a:lstStyle/>
                    <a:p>
                      <a:pPr indent="152400" algn="ctr">
                        <a:lnSpc>
                          <a:spcPct val="107000"/>
                        </a:lnSpc>
                        <a:spcAft>
                          <a:spcPts val="800"/>
                        </a:spcAft>
                      </a:pPr>
                      <a:r>
                        <a:rPr lang="pt-BR" sz="3200" b="0" kern="100" dirty="0">
                          <a:solidFill>
                            <a:schemeClr val="tx1"/>
                          </a:solidFill>
                          <a:effectLst/>
                        </a:rPr>
                        <a:t>300±100</a:t>
                      </a:r>
                      <a:r>
                        <a:rPr lang="pt-BR" sz="3200" b="0" kern="100" baseline="30000" dirty="0">
                          <a:solidFill>
                            <a:schemeClr val="tx1"/>
                          </a:solidFill>
                          <a:effectLst/>
                        </a:rPr>
                        <a:t>2</a:t>
                      </a:r>
                      <a:endParaRPr lang="pt-BR" sz="32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75004912"/>
                  </a:ext>
                </a:extLst>
              </a:tr>
            </a:tbl>
          </a:graphicData>
        </a:graphic>
      </p:graphicFrame>
      <p:sp>
        <p:nvSpPr>
          <p:cNvPr id="12" name="CaixaDeTexto 11">
            <a:extLst>
              <a:ext uri="{FF2B5EF4-FFF2-40B4-BE49-F238E27FC236}">
                <a16:creationId xmlns:a16="http://schemas.microsoft.com/office/drawing/2014/main" id="{15749166-BBE3-45CB-2A1E-E170D020FB8B}"/>
              </a:ext>
            </a:extLst>
          </p:cNvPr>
          <p:cNvSpPr txBox="1"/>
          <p:nvPr/>
        </p:nvSpPr>
        <p:spPr>
          <a:xfrm>
            <a:off x="16782108" y="33440080"/>
            <a:ext cx="13527963" cy="7485191"/>
          </a:xfrm>
          <a:prstGeom prst="rect">
            <a:avLst/>
          </a:prstGeom>
          <a:noFill/>
        </p:spPr>
        <p:txBody>
          <a:bodyPr wrap="square">
            <a:spAutoFit/>
          </a:bodyPr>
          <a:lstStyle/>
          <a:p>
            <a:pPr marL="0" marR="0" lvl="0" indent="0" algn="just" rtl="0">
              <a:lnSpc>
                <a:spcPct val="150000"/>
              </a:lnSpc>
              <a:spcBef>
                <a:spcPts val="0"/>
              </a:spcBef>
              <a:spcAft>
                <a:spcPts val="0"/>
              </a:spcAft>
              <a:buClr>
                <a:schemeClr val="dk1"/>
              </a:buClr>
              <a:buSzPts val="3600"/>
              <a:buFont typeface="Arial"/>
              <a:buNone/>
            </a:pPr>
            <a:r>
              <a:rPr lang="en-US" sz="3600" b="1" dirty="0">
                <a:solidFill>
                  <a:schemeClr val="dk1"/>
                </a:solidFill>
              </a:rPr>
              <a:t>CONCLUSION</a:t>
            </a:r>
            <a:endParaRPr lang="en-US" sz="3600" b="1"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2800"/>
              <a:buFont typeface="Arial"/>
              <a:buNone/>
            </a:pPr>
            <a:r>
              <a:rPr lang="pt-BR" sz="1200" b="1" i="0" u="none" strike="noStrike" cap="none" dirty="0">
                <a:solidFill>
                  <a:schemeClr val="dk1"/>
                </a:solidFill>
                <a:latin typeface="Arial"/>
                <a:ea typeface="Arial"/>
                <a:cs typeface="Arial"/>
                <a:sym typeface="Arial"/>
              </a:rPr>
              <a:t> </a:t>
            </a:r>
            <a:endParaRPr lang="pt-BR" dirty="0"/>
          </a:p>
          <a:p>
            <a:pPr marL="0" marR="0" lvl="0" indent="0" algn="just" rtl="0">
              <a:lnSpc>
                <a:spcPct val="150000"/>
              </a:lnSpc>
              <a:spcBef>
                <a:spcPts val="0"/>
              </a:spcBef>
              <a:spcAft>
                <a:spcPts val="0"/>
              </a:spcAft>
              <a:buClr>
                <a:schemeClr val="dk1"/>
              </a:buClr>
              <a:buSzPts val="3200"/>
              <a:buFont typeface="Arial"/>
              <a:buNone/>
            </a:pPr>
            <a:r>
              <a:rPr lang="en-US" sz="3200" dirty="0">
                <a:solidFill>
                  <a:schemeClr val="dk1"/>
                </a:solidFill>
              </a:rPr>
              <a:t>This case report was diagnosed as congenital anaplasmosis, as the calf was raised in an experimental housing system without contact with ectoparasites. The clinical progression may have been exacerbated by the stress of transportation and the development of neonatal diarrhea. The diagnostic confusion hindered the timely implementation of appropriate treatment.</a:t>
            </a:r>
          </a:p>
          <a:p>
            <a:pPr marL="0" marR="0" lvl="0" indent="0" algn="just" rtl="0">
              <a:lnSpc>
                <a:spcPct val="150000"/>
              </a:lnSpc>
              <a:spcBef>
                <a:spcPts val="0"/>
              </a:spcBef>
              <a:spcAft>
                <a:spcPts val="0"/>
              </a:spcAft>
              <a:buClr>
                <a:schemeClr val="dk1"/>
              </a:buClr>
              <a:buSzPts val="3200"/>
              <a:buFont typeface="Arial"/>
              <a:buNone/>
            </a:pPr>
            <a:endParaRPr lang="en-US" sz="3200"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r>
              <a:rPr lang="en-US" sz="3600" b="1" dirty="0">
                <a:solidFill>
                  <a:schemeClr val="dk1"/>
                </a:solidFill>
              </a:rPr>
              <a:t>ACKNOWLEDGMENTS</a:t>
            </a:r>
            <a:endParaRPr lang="en-US" sz="3200" b="1"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1400" b="1" dirty="0">
              <a:solidFill>
                <a:schemeClr val="dk1"/>
              </a:solidFill>
            </a:endParaRPr>
          </a:p>
        </p:txBody>
      </p:sp>
      <p:pic>
        <p:nvPicPr>
          <p:cNvPr id="15" name="Imagem 14" descr="Fundo preto com estrelas&#10;&#10;Descrição gerada automaticamente">
            <a:extLst>
              <a:ext uri="{FF2B5EF4-FFF2-40B4-BE49-F238E27FC236}">
                <a16:creationId xmlns:a16="http://schemas.microsoft.com/office/drawing/2014/main" id="{F735F67B-E924-924D-0F9C-EA7A704CB6C4}"/>
              </a:ext>
            </a:extLst>
          </p:cNvPr>
          <p:cNvPicPr>
            <a:picLocks noChangeAspect="1"/>
          </p:cNvPicPr>
          <p:nvPr/>
        </p:nvPicPr>
        <p:blipFill rotWithShape="1">
          <a:blip r:embed="rId7"/>
          <a:srcRect t="30332" r="9661" b="3105"/>
          <a:stretch/>
        </p:blipFill>
        <p:spPr>
          <a:xfrm>
            <a:off x="8361688" y="32144103"/>
            <a:ext cx="6763023" cy="6644102"/>
          </a:xfrm>
          <a:prstGeom prst="rect">
            <a:avLst/>
          </a:prstGeom>
        </p:spPr>
      </p:pic>
      <p:pic>
        <p:nvPicPr>
          <p:cNvPr id="19" name="Imagem 18" descr="Uma imagem contendo ouriço-do-mar&#10;&#10;Descrição gerada automaticamente">
            <a:extLst>
              <a:ext uri="{FF2B5EF4-FFF2-40B4-BE49-F238E27FC236}">
                <a16:creationId xmlns:a16="http://schemas.microsoft.com/office/drawing/2014/main" id="{07B05418-1377-411D-83E3-D70A85A6037D}"/>
              </a:ext>
            </a:extLst>
          </p:cNvPr>
          <p:cNvPicPr>
            <a:picLocks noChangeAspect="1"/>
          </p:cNvPicPr>
          <p:nvPr/>
        </p:nvPicPr>
        <p:blipFill rotWithShape="1">
          <a:blip r:embed="rId8"/>
          <a:srcRect l="11605" t="19265" b="8235"/>
          <a:stretch/>
        </p:blipFill>
        <p:spPr>
          <a:xfrm>
            <a:off x="2049462" y="32146856"/>
            <a:ext cx="6073113" cy="6641349"/>
          </a:xfrm>
          <a:prstGeom prst="rect">
            <a:avLst/>
          </a:prstGeom>
        </p:spPr>
      </p:pic>
      <p:sp>
        <p:nvSpPr>
          <p:cNvPr id="6" name="CaixaDeTexto 5">
            <a:extLst>
              <a:ext uri="{FF2B5EF4-FFF2-40B4-BE49-F238E27FC236}">
                <a16:creationId xmlns:a16="http://schemas.microsoft.com/office/drawing/2014/main" id="{143952AB-B30E-0806-AA0E-10901B7633DC}"/>
              </a:ext>
            </a:extLst>
          </p:cNvPr>
          <p:cNvSpPr txBox="1"/>
          <p:nvPr/>
        </p:nvSpPr>
        <p:spPr>
          <a:xfrm>
            <a:off x="16747136" y="15654536"/>
            <a:ext cx="13527963" cy="739754"/>
          </a:xfrm>
          <a:prstGeom prst="rect">
            <a:avLst/>
          </a:prstGeom>
          <a:noFill/>
        </p:spPr>
        <p:txBody>
          <a:bodyPr wrap="square">
            <a:spAutoFit/>
          </a:bodyPr>
          <a:lstStyle/>
          <a:p>
            <a:pPr marL="0" marR="0" lvl="0" indent="0" algn="just" rtl="0">
              <a:lnSpc>
                <a:spcPct val="150000"/>
              </a:lnSpc>
              <a:spcBef>
                <a:spcPts val="0"/>
              </a:spcBef>
              <a:spcAft>
                <a:spcPts val="0"/>
              </a:spcAft>
              <a:buClr>
                <a:schemeClr val="dk1"/>
              </a:buClr>
              <a:buSzPts val="3600"/>
              <a:buFont typeface="Arial"/>
              <a:buNone/>
            </a:pPr>
            <a:r>
              <a:rPr lang="pt-BR" sz="3200" b="1" dirty="0" err="1">
                <a:solidFill>
                  <a:schemeClr val="dk1"/>
                </a:solidFill>
              </a:rPr>
              <a:t>Table</a:t>
            </a:r>
            <a:r>
              <a:rPr lang="pt-BR" sz="3200" b="1" dirty="0">
                <a:solidFill>
                  <a:schemeClr val="dk1"/>
                </a:solidFill>
              </a:rPr>
              <a:t> </a:t>
            </a:r>
            <a:r>
              <a:rPr lang="en-US" sz="3200" b="1" dirty="0">
                <a:solidFill>
                  <a:schemeClr val="dk1"/>
                </a:solidFill>
              </a:rPr>
              <a:t>1. </a:t>
            </a:r>
            <a:r>
              <a:rPr lang="en-US" sz="3200" dirty="0">
                <a:solidFill>
                  <a:schemeClr val="dk1"/>
                </a:solidFill>
              </a:rPr>
              <a:t>Hemogram and biochemical variables with reference values </a:t>
            </a:r>
            <a:endParaRPr lang="pt-BR" sz="1200" dirty="0">
              <a:solidFill>
                <a:schemeClr val="dk1"/>
              </a:solidFill>
            </a:endParaRPr>
          </a:p>
        </p:txBody>
      </p:sp>
      <p:sp>
        <p:nvSpPr>
          <p:cNvPr id="7" name="CaixaDeTexto 6">
            <a:extLst>
              <a:ext uri="{FF2B5EF4-FFF2-40B4-BE49-F238E27FC236}">
                <a16:creationId xmlns:a16="http://schemas.microsoft.com/office/drawing/2014/main" id="{7B3D91DD-4697-25E0-41BE-25015A77B885}"/>
              </a:ext>
            </a:extLst>
          </p:cNvPr>
          <p:cNvSpPr txBox="1"/>
          <p:nvPr/>
        </p:nvSpPr>
        <p:spPr>
          <a:xfrm>
            <a:off x="2016046" y="30235469"/>
            <a:ext cx="13527963" cy="1478418"/>
          </a:xfrm>
          <a:prstGeom prst="rect">
            <a:avLst/>
          </a:prstGeom>
          <a:noFill/>
        </p:spPr>
        <p:txBody>
          <a:bodyPr wrap="square">
            <a:spAutoFit/>
          </a:bodyPr>
          <a:lstStyle/>
          <a:p>
            <a:pPr marL="0" marR="0" lvl="0" indent="0" algn="just" rtl="0">
              <a:lnSpc>
                <a:spcPct val="150000"/>
              </a:lnSpc>
              <a:spcBef>
                <a:spcPts val="0"/>
              </a:spcBef>
              <a:spcAft>
                <a:spcPts val="0"/>
              </a:spcAft>
              <a:buClr>
                <a:schemeClr val="dk1"/>
              </a:buClr>
              <a:buSzPts val="3600"/>
              <a:buFont typeface="Arial"/>
              <a:buNone/>
            </a:pPr>
            <a:r>
              <a:rPr lang="pt-BR" sz="3200" b="1" dirty="0">
                <a:solidFill>
                  <a:schemeClr val="dk1"/>
                </a:solidFill>
                <a:latin typeface="+mj-lt"/>
              </a:rPr>
              <a:t>F</a:t>
            </a:r>
            <a:r>
              <a:rPr lang="en-US" sz="3200" b="1" dirty="0" err="1">
                <a:solidFill>
                  <a:schemeClr val="dk1"/>
                </a:solidFill>
                <a:latin typeface="+mj-lt"/>
              </a:rPr>
              <a:t>igure</a:t>
            </a:r>
            <a:r>
              <a:rPr lang="en-US" sz="3200" b="1" dirty="0">
                <a:solidFill>
                  <a:schemeClr val="dk1"/>
                </a:solidFill>
                <a:latin typeface="+mj-lt"/>
              </a:rPr>
              <a:t> 1. </a:t>
            </a:r>
            <a:r>
              <a:rPr lang="en-US" sz="3200" i="0" dirty="0">
                <a:solidFill>
                  <a:srgbClr val="0D0D0D"/>
                </a:solidFill>
                <a:effectLst/>
                <a:latin typeface="+mj-lt"/>
              </a:rPr>
              <a:t>Microscopic images of blood smear slides with presence of </a:t>
            </a:r>
            <a:r>
              <a:rPr lang="en-US" sz="3200" i="1" dirty="0" err="1">
                <a:solidFill>
                  <a:srgbClr val="0D0D0D"/>
                </a:solidFill>
                <a:effectLst/>
                <a:latin typeface="+mj-lt"/>
              </a:rPr>
              <a:t>Anaplasma</a:t>
            </a:r>
            <a:r>
              <a:rPr lang="en-US" sz="3200" i="1" dirty="0">
                <a:solidFill>
                  <a:srgbClr val="0D0D0D"/>
                </a:solidFill>
                <a:effectLst/>
                <a:latin typeface="+mj-lt"/>
              </a:rPr>
              <a:t> </a:t>
            </a:r>
            <a:r>
              <a:rPr lang="en-US" sz="3200" i="1" dirty="0" err="1">
                <a:solidFill>
                  <a:srgbClr val="0D0D0D"/>
                </a:solidFill>
                <a:effectLst/>
                <a:latin typeface="+mj-lt"/>
              </a:rPr>
              <a:t>marginale</a:t>
            </a:r>
            <a:r>
              <a:rPr lang="en-US" sz="3200" b="0" i="0" dirty="0">
                <a:solidFill>
                  <a:srgbClr val="0D0D0D"/>
                </a:solidFill>
                <a:effectLst/>
                <a:latin typeface="+mj-lt"/>
              </a:rPr>
              <a:t>.</a:t>
            </a:r>
            <a:endParaRPr lang="pt-BR" sz="3200" b="1" dirty="0">
              <a:solidFill>
                <a:schemeClr val="dk1"/>
              </a:solidFill>
              <a:latin typeface="+mj-lt"/>
            </a:endParaRPr>
          </a:p>
        </p:txBody>
      </p:sp>
      <p:sp>
        <p:nvSpPr>
          <p:cNvPr id="9" name="CaixaDeTexto 8">
            <a:extLst>
              <a:ext uri="{FF2B5EF4-FFF2-40B4-BE49-F238E27FC236}">
                <a16:creationId xmlns:a16="http://schemas.microsoft.com/office/drawing/2014/main" id="{83224EFA-3BF1-F55A-DD39-7680BFAA1C82}"/>
              </a:ext>
            </a:extLst>
          </p:cNvPr>
          <p:cNvSpPr txBox="1"/>
          <p:nvPr/>
        </p:nvSpPr>
        <p:spPr>
          <a:xfrm>
            <a:off x="2016046" y="39025894"/>
            <a:ext cx="25455716" cy="550343"/>
          </a:xfrm>
          <a:prstGeom prst="rect">
            <a:avLst/>
          </a:prstGeom>
          <a:noFill/>
        </p:spPr>
        <p:txBody>
          <a:bodyPr wrap="square">
            <a:spAutoFit/>
          </a:bodyPr>
          <a:lstStyle/>
          <a:p>
            <a:pPr>
              <a:lnSpc>
                <a:spcPct val="107000"/>
              </a:lnSpc>
              <a:spcAft>
                <a:spcPts val="800"/>
              </a:spcAft>
            </a:pPr>
            <a:r>
              <a:rPr lang="en-US" sz="3000" baseline="30000" dirty="0">
                <a:latin typeface="+mj-lt"/>
                <a:ea typeface="Aptos" panose="020B0004020202020204" pitchFamily="34" charset="0"/>
                <a:cs typeface="Times New Roman" panose="02020603050405020304" pitchFamily="18" charset="0"/>
              </a:rPr>
              <a:t>FONTE: </a:t>
            </a:r>
            <a:r>
              <a:rPr lang="en-US" sz="3000" baseline="30000" dirty="0" err="1">
                <a:latin typeface="+mj-lt"/>
                <a:ea typeface="Aptos" panose="020B0004020202020204" pitchFamily="34" charset="0"/>
                <a:cs typeface="Times New Roman" panose="02020603050405020304" pitchFamily="18" charset="0"/>
              </a:rPr>
              <a:t>GeCria</a:t>
            </a:r>
            <a:r>
              <a:rPr lang="en-US" sz="3000" baseline="30000" dirty="0">
                <a:latin typeface="+mj-lt"/>
                <a:ea typeface="Aptos" panose="020B0004020202020204" pitchFamily="34" charset="0"/>
                <a:cs typeface="Times New Roman" panose="02020603050405020304" pitchFamily="18" charset="0"/>
              </a:rPr>
              <a:t>, 2024</a:t>
            </a:r>
            <a:endParaRPr lang="pt-BR" sz="3000" dirty="0">
              <a:effectLst/>
              <a:latin typeface="+mj-lt"/>
              <a:ea typeface="Aptos" panose="020B0004020202020204" pitchFamily="34" charset="0"/>
              <a:cs typeface="Times New Roman" panose="02020603050405020304" pitchFamily="18" charset="0"/>
            </a:endParaRPr>
          </a:p>
        </p:txBody>
      </p:sp>
      <p:cxnSp>
        <p:nvCxnSpPr>
          <p:cNvPr id="14" name="Conector de Seta Reta 13">
            <a:extLst>
              <a:ext uri="{FF2B5EF4-FFF2-40B4-BE49-F238E27FC236}">
                <a16:creationId xmlns:a16="http://schemas.microsoft.com/office/drawing/2014/main" id="{6BB0F337-1F15-97FA-00D2-5C24E76F3008}"/>
              </a:ext>
            </a:extLst>
          </p:cNvPr>
          <p:cNvCxnSpPr>
            <a:cxnSpLocks/>
          </p:cNvCxnSpPr>
          <p:nvPr/>
        </p:nvCxnSpPr>
        <p:spPr>
          <a:xfrm>
            <a:off x="10781071" y="35602252"/>
            <a:ext cx="1622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9FD7050B-357F-4B88-48CB-8E528F19AC35}"/>
              </a:ext>
            </a:extLst>
          </p:cNvPr>
          <p:cNvCxnSpPr>
            <a:cxnSpLocks/>
          </p:cNvCxnSpPr>
          <p:nvPr/>
        </p:nvCxnSpPr>
        <p:spPr>
          <a:xfrm>
            <a:off x="11361174" y="35378568"/>
            <a:ext cx="1622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9C11BF7E-823B-4290-44A5-0F3EFD8BEC59}"/>
              </a:ext>
            </a:extLst>
          </p:cNvPr>
          <p:cNvCxnSpPr>
            <a:cxnSpLocks/>
          </p:cNvCxnSpPr>
          <p:nvPr/>
        </p:nvCxnSpPr>
        <p:spPr>
          <a:xfrm>
            <a:off x="12555793" y="35027420"/>
            <a:ext cx="0" cy="137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661</Words>
  <Application>Microsoft Office PowerPoint</Application>
  <PresentationFormat>Personalizar</PresentationFormat>
  <Paragraphs>94</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Calibri</vt:lpstr>
      <vt:lpstr>Aptos</vt:lpstr>
      <vt:lpstr>Arial</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Larissa Padilha</cp:lastModifiedBy>
  <cp:revision>14</cp:revision>
  <dcterms:created xsi:type="dcterms:W3CDTF">2008-08-28T23:11:57Z</dcterms:created>
  <dcterms:modified xsi:type="dcterms:W3CDTF">2024-04-01T14:09:01Z</dcterms:modified>
</cp:coreProperties>
</file>