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399288" cy="43200638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ção sem Título" id="{417A2E14-36BA-4E81-8D4E-F9CE3462B396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607">
          <p15:clr>
            <a:srgbClr val="000000"/>
          </p15:clr>
        </p15:guide>
        <p15:guide id="2" pos="10205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" roundtripDataSignature="AMtx7mgOMMVZoBJzeIIHWQwad0wGGNHw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4660"/>
  </p:normalViewPr>
  <p:slideViewPr>
    <p:cSldViewPr snapToGrid="0">
      <p:cViewPr>
        <p:scale>
          <a:sx n="25" d="100"/>
          <a:sy n="25" d="100"/>
        </p:scale>
        <p:origin x="24" y="-276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customschemas.google.com/relationships/presentationmetadata" Target="metadata"/><Relationship Id="rId4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40504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3005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2227451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2"/>
          </p:nvPr>
        </p:nvSpPr>
        <p:spPr>
          <a:xfrm>
            <a:off x="16402140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>
            <a:off x="2227262" y="11499850"/>
            <a:ext cx="27944762" cy="2741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ctrTitle"/>
          </p:nvPr>
        </p:nvSpPr>
        <p:spPr>
          <a:xfrm>
            <a:off x="4049911" y="7070108"/>
            <a:ext cx="24299466" cy="1504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94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/>
            </a:lvl1pPr>
            <a:lvl2pPr lvl="1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/>
            </a:lvl2pPr>
            <a:lvl3pPr lvl="2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3"/>
            </a:lvl3pPr>
            <a:lvl4pPr lvl="3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4pPr>
            <a:lvl5pPr lvl="4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5pPr>
            <a:lvl6pPr lvl="5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6pPr>
            <a:lvl7pPr lvl="6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7pPr>
            <a:lvl8pPr lvl="7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8pPr>
            <a:lvl9pPr lvl="8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 rot="5400000">
            <a:off x="8373517" y="17112258"/>
            <a:ext cx="36610544" cy="6986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 rot="5400000">
            <a:off x="-5801172" y="10328657"/>
            <a:ext cx="36610544" cy="20553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 rot="5400000">
            <a:off x="2493962" y="11233150"/>
            <a:ext cx="27411362" cy="2794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>
            <a:spLocks noGrp="1"/>
          </p:cNvSpPr>
          <p:nvPr>
            <p:ph type="pic" idx="2"/>
          </p:nvPr>
        </p:nvSpPr>
        <p:spPr>
          <a:xfrm>
            <a:off x="13773917" y="6220095"/>
            <a:ext cx="16402140" cy="30700453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2231672" y="12960191"/>
            <a:ext cx="10449613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720"/>
              <a:buNone/>
              <a:defRPr sz="3720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189"/>
              <a:buNone/>
              <a:defRPr sz="3189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773917" y="6220095"/>
            <a:ext cx="16402140" cy="30700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768604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8504"/>
              <a:buChar char="•"/>
              <a:defRPr sz="8504"/>
            </a:lvl1pPr>
            <a:lvl2pPr marL="914400" lvl="1" indent="-701103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7441"/>
              <a:buChar char="•"/>
              <a:defRPr sz="7441"/>
            </a:lvl2pPr>
            <a:lvl3pPr marL="1371600" lvl="2" indent="-633603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6378"/>
              <a:buChar char="•"/>
              <a:defRPr sz="6378"/>
            </a:lvl3pPr>
            <a:lvl4pPr marL="1828800" lvl="3" indent="-566102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4pPr>
            <a:lvl5pPr marL="2286000" lvl="4" indent="-566102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5pPr>
            <a:lvl6pPr marL="2743200" lvl="5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6pPr>
            <a:lvl7pPr marL="3200400" lvl="6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7pPr>
            <a:lvl8pPr marL="3657600" lvl="7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8pPr>
            <a:lvl9pPr marL="4114800" lvl="8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2231672" y="12960191"/>
            <a:ext cx="10449613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720"/>
              <a:buNone/>
              <a:defRPr sz="3720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189"/>
              <a:buNone/>
              <a:defRPr sz="3189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2231671" y="2300037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2231672" y="10590160"/>
            <a:ext cx="13706416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 b="1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3" b="1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2"/>
          </p:nvPr>
        </p:nvSpPr>
        <p:spPr>
          <a:xfrm>
            <a:off x="2231672" y="15780233"/>
            <a:ext cx="13706416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3"/>
          </p:nvPr>
        </p:nvSpPr>
        <p:spPr>
          <a:xfrm>
            <a:off x="16402140" y="10590160"/>
            <a:ext cx="13773917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 b="1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3" b="1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4"/>
          </p:nvPr>
        </p:nvSpPr>
        <p:spPr>
          <a:xfrm>
            <a:off x="16402140" y="15780233"/>
            <a:ext cx="13773917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2210576" y="10770165"/>
            <a:ext cx="27944386" cy="1797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94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2210576" y="28910433"/>
            <a:ext cx="27944386" cy="945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rgbClr val="888888"/>
              </a:buClr>
              <a:buSzPts val="6378"/>
              <a:buNone/>
              <a:defRPr sz="6378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5315"/>
              <a:buNone/>
              <a:defRPr sz="531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4783"/>
              <a:buNone/>
              <a:defRPr sz="4783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2227262" y="11499850"/>
            <a:ext cx="27944762" cy="2741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98500" algn="l" rtl="0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7400"/>
              <a:buFont typeface="Arial"/>
              <a:buChar char="•"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286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Char char="•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651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270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270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/>
          <p:nvPr/>
        </p:nvSpPr>
        <p:spPr>
          <a:xfrm>
            <a:off x="2049462" y="7181192"/>
            <a:ext cx="28803600" cy="1337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1" dirty="0" smtClean="0">
                <a:solidFill>
                  <a:schemeClr val="dk1"/>
                </a:solidFill>
              </a:rPr>
              <a:t>PADRONIZAÇÃO DE IMAGENS ULTRASSONOGRÁFICAS TORÁCICAS EM NEONATOS BOVINOS SADIOS E MANIFESTANDO ASFIXIA NA FASE PERINATAL</a:t>
            </a:r>
            <a:endParaRPr dirty="0"/>
          </a:p>
        </p:txBody>
      </p:sp>
      <p:sp>
        <p:nvSpPr>
          <p:cNvPr id="88" name="Google Shape;88;p1"/>
          <p:cNvSpPr txBox="1"/>
          <p:nvPr/>
        </p:nvSpPr>
        <p:spPr>
          <a:xfrm>
            <a:off x="1797050" y="9302252"/>
            <a:ext cx="28803600" cy="845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ctr" anchorCtr="0">
            <a:spAutoFit/>
          </a:bodyPr>
          <a:lstStyle/>
          <a:p>
            <a:pPr lvl="0" algn="ctr">
              <a:lnSpc>
                <a:spcPct val="150000"/>
              </a:lnSpc>
              <a:buClr>
                <a:schemeClr val="dk1"/>
              </a:buClr>
              <a:buSzPts val="3200"/>
            </a:pPr>
            <a:r>
              <a:rPr lang="en-US" sz="3200" u="sng" dirty="0" smtClean="0">
                <a:solidFill>
                  <a:schemeClr val="dk1"/>
                </a:solidFill>
              </a:rPr>
              <a:t>Gabriela Silva </a:t>
            </a:r>
            <a:r>
              <a:rPr lang="en-US" sz="3200" u="sng" dirty="0" err="1" smtClean="0">
                <a:solidFill>
                  <a:schemeClr val="dk1"/>
                </a:solidFill>
              </a:rPr>
              <a:t>Fregolon</a:t>
            </a:r>
            <a:r>
              <a:rPr lang="pt-BR" sz="3200" baseline="30000" dirty="0"/>
              <a:t>1</a:t>
            </a:r>
            <a:r>
              <a:rPr lang="en-US" sz="3200" dirty="0" smtClean="0">
                <a:solidFill>
                  <a:schemeClr val="dk1"/>
                </a:solidFill>
              </a:rPr>
              <a:t>, </a:t>
            </a:r>
            <a:r>
              <a:rPr lang="en-US" sz="3200" dirty="0" err="1" smtClean="0">
                <a:solidFill>
                  <a:schemeClr val="dk1"/>
                </a:solidFill>
              </a:rPr>
              <a:t>Thamires</a:t>
            </a:r>
            <a:r>
              <a:rPr lang="en-US" sz="3200" dirty="0" smtClean="0">
                <a:solidFill>
                  <a:schemeClr val="dk1"/>
                </a:solidFill>
              </a:rPr>
              <a:t> </a:t>
            </a:r>
            <a:r>
              <a:rPr lang="en-US" sz="3200" dirty="0" err="1" smtClean="0">
                <a:solidFill>
                  <a:schemeClr val="dk1"/>
                </a:solidFill>
              </a:rPr>
              <a:t>Diniz</a:t>
            </a:r>
            <a:r>
              <a:rPr lang="en-US" sz="3200" dirty="0" smtClean="0">
                <a:solidFill>
                  <a:schemeClr val="dk1"/>
                </a:solidFill>
              </a:rPr>
              <a:t> </a:t>
            </a:r>
            <a:r>
              <a:rPr lang="en-US" sz="3200" dirty="0" err="1" smtClean="0">
                <a:solidFill>
                  <a:schemeClr val="dk1"/>
                </a:solidFill>
              </a:rPr>
              <a:t>Aquiles</a:t>
            </a:r>
            <a:r>
              <a:rPr lang="en-US" sz="3200" dirty="0" smtClean="0">
                <a:solidFill>
                  <a:schemeClr val="dk1"/>
                </a:solidFill>
              </a:rPr>
              <a:t> Silva</a:t>
            </a:r>
            <a:r>
              <a:rPr lang="pt-BR" sz="3200" baseline="30000" dirty="0" smtClean="0"/>
              <a:t>1</a:t>
            </a:r>
            <a:r>
              <a:rPr lang="en-US" sz="3200" dirty="0" smtClean="0">
                <a:solidFill>
                  <a:schemeClr val="dk1"/>
                </a:solidFill>
              </a:rPr>
              <a:t>, Jobson Filipe </a:t>
            </a:r>
            <a:r>
              <a:rPr lang="en-US" sz="3200" dirty="0" err="1" smtClean="0">
                <a:solidFill>
                  <a:schemeClr val="dk1"/>
                </a:solidFill>
              </a:rPr>
              <a:t>Cajueiro</a:t>
            </a:r>
            <a:r>
              <a:rPr lang="pt-BR" sz="3200" baseline="30000" dirty="0"/>
              <a:t> </a:t>
            </a:r>
            <a:r>
              <a:rPr lang="pt-BR" sz="3200" baseline="30000" dirty="0" smtClean="0"/>
              <a:t>2</a:t>
            </a:r>
            <a:r>
              <a:rPr lang="en-US" sz="3200" dirty="0" smtClean="0">
                <a:solidFill>
                  <a:schemeClr val="dk1"/>
                </a:solidFill>
              </a:rPr>
              <a:t>, Viviani Gomes</a:t>
            </a:r>
            <a:r>
              <a:rPr lang="pt-BR" sz="3200" baseline="30000" dirty="0" smtClean="0"/>
              <a:t>1</a:t>
            </a:r>
            <a:r>
              <a:rPr lang="en-US" sz="3200" dirty="0" smtClean="0">
                <a:solidFill>
                  <a:schemeClr val="dk1"/>
                </a:solidFill>
              </a:rPr>
              <a:t>.</a:t>
            </a:r>
            <a:endParaRPr dirty="0"/>
          </a:p>
        </p:txBody>
      </p:sp>
      <p:sp>
        <p:nvSpPr>
          <p:cNvPr id="89" name="Google Shape;89;p1"/>
          <p:cNvSpPr txBox="1"/>
          <p:nvPr/>
        </p:nvSpPr>
        <p:spPr>
          <a:xfrm>
            <a:off x="2059653" y="12382202"/>
            <a:ext cx="13658528" cy="29145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 </a:t>
            </a:r>
            <a:endParaRPr dirty="0" smtClean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endParaRPr sz="3200" b="1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200"/>
            </a:pPr>
            <a:r>
              <a:rPr lang="pt-BR" sz="3200" b="1" dirty="0">
                <a:solidFill>
                  <a:schemeClr val="dk1"/>
                </a:solidFill>
              </a:rPr>
              <a:t>A depuração pulmonar é um processo de grande importância logo após o nascimento de um bezerro e, por vezes, pode ocorrer de forma ineficiente em casos de </a:t>
            </a:r>
            <a:r>
              <a:rPr lang="pt-BR" sz="3200" b="1" dirty="0" err="1">
                <a:solidFill>
                  <a:schemeClr val="dk1"/>
                </a:solidFill>
              </a:rPr>
              <a:t>distocias</a:t>
            </a:r>
            <a:r>
              <a:rPr lang="pt-BR" sz="3200" b="1" dirty="0">
                <a:solidFill>
                  <a:schemeClr val="dk1"/>
                </a:solidFill>
              </a:rPr>
              <a:t> ou de </a:t>
            </a:r>
            <a:r>
              <a:rPr lang="pt-BR" sz="3200" b="1" dirty="0" smtClean="0">
                <a:solidFill>
                  <a:schemeClr val="dk1"/>
                </a:solidFill>
              </a:rPr>
              <a:t>prematuridade </a:t>
            </a:r>
            <a:r>
              <a:rPr lang="pt-BR" sz="3200" b="1" dirty="0">
                <a:solidFill>
                  <a:schemeClr val="dk1"/>
                </a:solidFill>
              </a:rPr>
              <a:t>do neonato. Dessa forma, a ultrassonografia </a:t>
            </a:r>
            <a:r>
              <a:rPr lang="pt-BR" sz="3200" b="1" dirty="0" smtClean="0">
                <a:solidFill>
                  <a:schemeClr val="dk1"/>
                </a:solidFill>
              </a:rPr>
              <a:t>tem </a:t>
            </a:r>
            <a:r>
              <a:rPr lang="pt-BR" sz="3200" b="1" dirty="0">
                <a:solidFill>
                  <a:schemeClr val="dk1"/>
                </a:solidFill>
              </a:rPr>
              <a:t>se destacado em </a:t>
            </a:r>
            <a:r>
              <a:rPr lang="pt-BR" sz="3200" b="1" dirty="0" smtClean="0">
                <a:solidFill>
                  <a:schemeClr val="dk1"/>
                </a:solidFill>
              </a:rPr>
              <a:t>estudos da medicina humana para </a:t>
            </a:r>
            <a:r>
              <a:rPr lang="pt-BR" sz="3200" b="1" dirty="0">
                <a:solidFill>
                  <a:schemeClr val="dk1"/>
                </a:solidFill>
              </a:rPr>
              <a:t>caracterizar a depuração pulmonar, além da detecção de lesões provocadas pelo processo de acidose metabólica e respiratória em bezerros </a:t>
            </a:r>
            <a:r>
              <a:rPr lang="pt-BR" sz="3200" b="1" dirty="0" smtClean="0">
                <a:solidFill>
                  <a:schemeClr val="dk1"/>
                </a:solidFill>
              </a:rPr>
              <a:t>acometidos pela asfixia </a:t>
            </a:r>
            <a:r>
              <a:rPr lang="pt-BR" sz="3200" b="1" dirty="0">
                <a:solidFill>
                  <a:schemeClr val="dk1"/>
                </a:solidFill>
              </a:rPr>
              <a:t>neonatal. Ainda não há </a:t>
            </a:r>
            <a:r>
              <a:rPr lang="pt-BR" sz="3200" b="1" dirty="0" smtClean="0">
                <a:solidFill>
                  <a:schemeClr val="dk1"/>
                </a:solidFill>
              </a:rPr>
              <a:t>estudos que padronizem as imagens pulmonares </a:t>
            </a:r>
            <a:r>
              <a:rPr lang="pt-BR" sz="3200" b="1" dirty="0">
                <a:solidFill>
                  <a:schemeClr val="dk1"/>
                </a:solidFill>
              </a:rPr>
              <a:t>em bezerros </a:t>
            </a:r>
            <a:r>
              <a:rPr lang="pt-BR" sz="3200" b="1" dirty="0" smtClean="0">
                <a:solidFill>
                  <a:schemeClr val="dk1"/>
                </a:solidFill>
              </a:rPr>
              <a:t>neonatos, </a:t>
            </a:r>
            <a:r>
              <a:rPr lang="pt-BR" sz="3200" b="1" dirty="0">
                <a:solidFill>
                  <a:schemeClr val="dk1"/>
                </a:solidFill>
              </a:rPr>
              <a:t>no entanto, sabe-se que o uso desta ferramenta pode auxiliar em diagnósticos </a:t>
            </a:r>
            <a:r>
              <a:rPr lang="pt-BR" sz="3200" b="1" dirty="0" smtClean="0">
                <a:solidFill>
                  <a:schemeClr val="dk1"/>
                </a:solidFill>
              </a:rPr>
              <a:t>e intervenção </a:t>
            </a:r>
            <a:r>
              <a:rPr lang="pt-BR" sz="3200" b="1" dirty="0">
                <a:solidFill>
                  <a:schemeClr val="dk1"/>
                </a:solidFill>
              </a:rPr>
              <a:t>precoce, diminuindo a mortalidade da fase perinatal</a:t>
            </a:r>
            <a:r>
              <a:rPr lang="en-US" sz="3200" b="1" u="none" strike="noStrike" cap="none" dirty="0" smtClean="0">
                <a:solidFill>
                  <a:schemeClr val="dk1"/>
                </a:solidFill>
                <a:sym typeface="Arial"/>
              </a:rPr>
              <a:t>.</a:t>
            </a:r>
            <a:endParaRPr dirty="0" smtClean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sz="30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OBJETIVO </a:t>
            </a:r>
            <a:endParaRPr lang="en-US" sz="36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US" sz="3200" b="1" dirty="0">
              <a:solidFill>
                <a:schemeClr val="dk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600"/>
            </a:pPr>
            <a:r>
              <a:rPr lang="pt-BR" sz="3200" b="1" dirty="0" smtClean="0">
                <a:solidFill>
                  <a:schemeClr val="dk1"/>
                </a:solidFill>
              </a:rPr>
              <a:t>Avaliar características ultrassonográficas </a:t>
            </a:r>
            <a:r>
              <a:rPr lang="pt-BR" sz="3200" b="1" dirty="0" smtClean="0">
                <a:solidFill>
                  <a:schemeClr val="dk1"/>
                </a:solidFill>
              </a:rPr>
              <a:t>do processo de depuração pulmonar de um bezerro neonato.</a:t>
            </a:r>
            <a:endParaRPr lang="pt-BR" sz="3200" b="1" dirty="0" smtClean="0">
              <a:solidFill>
                <a:schemeClr val="dk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600"/>
            </a:pPr>
            <a:endParaRPr sz="3200"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MATERIAL 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3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MÉTODOS</a:t>
            </a:r>
          </a:p>
          <a:p>
            <a:pPr algn="just">
              <a:lnSpc>
                <a:spcPct val="150000"/>
              </a:lnSpc>
            </a:pPr>
            <a:endParaRPr lang="pt-BR" sz="3200" b="1" dirty="0"/>
          </a:p>
          <a:p>
            <a:pPr algn="just">
              <a:lnSpc>
                <a:spcPct val="150000"/>
              </a:lnSpc>
            </a:pPr>
            <a:r>
              <a:rPr lang="pt-BR" sz="3200" b="1" dirty="0" smtClean="0"/>
              <a:t>Foi realizado um treinamento </a:t>
            </a:r>
            <a:r>
              <a:rPr lang="pt-BR" sz="3200" b="1" dirty="0"/>
              <a:t>na Fazenda </a:t>
            </a:r>
            <a:r>
              <a:rPr lang="pt-BR" sz="3200" b="1" dirty="0" err="1"/>
              <a:t>Agrindus</a:t>
            </a:r>
            <a:r>
              <a:rPr lang="pt-BR" sz="3200" b="1" dirty="0"/>
              <a:t> S/A (</a:t>
            </a:r>
            <a:r>
              <a:rPr lang="pt-BR" sz="3200" b="1" dirty="0" err="1" smtClean="0"/>
              <a:t>Descalvado-SP</a:t>
            </a:r>
            <a:r>
              <a:rPr lang="pt-BR" sz="3200" b="1" dirty="0" smtClean="0"/>
              <a:t>) para a </a:t>
            </a:r>
            <a:r>
              <a:rPr lang="pt-BR" sz="3200" b="1" dirty="0"/>
              <a:t>pesquisa em andamento </a:t>
            </a:r>
            <a:r>
              <a:rPr lang="pt-BR" sz="3200" b="1" i="1" dirty="0"/>
              <a:t>“Padronização de imagens ultrassonográficas torácicas em neonatos bovinos sadios e manifestando asfixia na fase perinatal”</a:t>
            </a:r>
            <a:r>
              <a:rPr lang="pt-BR" sz="3200" b="1" dirty="0"/>
              <a:t> </a:t>
            </a:r>
            <a:r>
              <a:rPr lang="pt-BR" sz="3200" b="1" dirty="0" smtClean="0"/>
              <a:t>em que foi realizada a ultrassonografia de </a:t>
            </a:r>
            <a:r>
              <a:rPr lang="pt-BR" sz="3200" b="1" dirty="0"/>
              <a:t>um </a:t>
            </a:r>
            <a:r>
              <a:rPr lang="pt-BR" sz="3200" b="1" dirty="0" smtClean="0"/>
              <a:t>recém-nascido advindo </a:t>
            </a:r>
            <a:r>
              <a:rPr lang="pt-BR" sz="3200" b="1" dirty="0"/>
              <a:t>de </a:t>
            </a:r>
            <a:r>
              <a:rPr lang="pt-BR" sz="3200" b="1" dirty="0" err="1" smtClean="0"/>
              <a:t>eutocia</a:t>
            </a:r>
            <a:r>
              <a:rPr lang="pt-BR" sz="3200" b="1" dirty="0" smtClean="0"/>
              <a:t>. Logo após </a:t>
            </a:r>
            <a:r>
              <a:rPr lang="pt-BR" sz="3200" b="1" dirty="0"/>
              <a:t>o </a:t>
            </a:r>
            <a:r>
              <a:rPr lang="pt-BR" sz="3200" b="1" dirty="0" smtClean="0"/>
              <a:t>nascimento, realizou-se o </a:t>
            </a:r>
            <a:r>
              <a:rPr lang="pt-BR" sz="3200" b="1" dirty="0"/>
              <a:t>escore </a:t>
            </a:r>
            <a:r>
              <a:rPr lang="pt-BR" sz="3200" b="1" dirty="0" smtClean="0"/>
              <a:t>de </a:t>
            </a:r>
            <a:r>
              <a:rPr lang="pt-BR" sz="3200" b="1" dirty="0"/>
              <a:t>vitalidade </a:t>
            </a:r>
            <a:r>
              <a:rPr lang="pt-BR" sz="3200" b="1" dirty="0" smtClean="0"/>
              <a:t>do “</a:t>
            </a:r>
            <a:r>
              <a:rPr lang="pt-BR" sz="3200" b="1" i="1" dirty="0" err="1" smtClean="0"/>
              <a:t>Calf</a:t>
            </a:r>
            <a:r>
              <a:rPr lang="pt-BR" sz="3200" b="1" i="1" dirty="0" smtClean="0"/>
              <a:t> </a:t>
            </a:r>
            <a:r>
              <a:rPr lang="pt-BR" sz="3200" b="1" i="1" dirty="0"/>
              <a:t>Vigor Score</a:t>
            </a:r>
            <a:r>
              <a:rPr lang="pt-BR" sz="3200" b="1" dirty="0"/>
              <a:t>” </a:t>
            </a:r>
            <a:r>
              <a:rPr lang="pt-BR" sz="3200" b="1" dirty="0" smtClean="0"/>
              <a:t>desenvolvido pela </a:t>
            </a:r>
            <a:r>
              <a:rPr lang="pt-BR" sz="3200" b="1" dirty="0"/>
              <a:t>Universidade </a:t>
            </a:r>
            <a:r>
              <a:rPr lang="pt-BR" sz="3200" b="1" dirty="0" smtClean="0"/>
              <a:t>de Wisconsin, em que são avaliados os seguintes tópicos: aparência </a:t>
            </a:r>
            <a:r>
              <a:rPr lang="pt-BR" sz="3200" b="1" dirty="0"/>
              <a:t>visual, iniciação de movimento, </a:t>
            </a:r>
            <a:r>
              <a:rPr lang="pt-BR" sz="3200" b="1" dirty="0" smtClean="0"/>
              <a:t>resposta a estímulos, </a:t>
            </a:r>
            <a:r>
              <a:rPr lang="pt-BR" sz="3200" b="1" dirty="0"/>
              <a:t>oxigenação, frequência cardíaca e respiratória. Nesse modelo de </a:t>
            </a:r>
            <a:r>
              <a:rPr lang="pt-BR" sz="3200" b="1" dirty="0" smtClean="0"/>
              <a:t>avaliação, a vitalidade é determinada da seguinte forma: 26-27</a:t>
            </a:r>
            <a:r>
              <a:rPr lang="pt-BR" sz="3200" b="1" dirty="0"/>
              <a:t>: </a:t>
            </a:r>
            <a:r>
              <a:rPr lang="pt-BR" sz="3200" b="1" dirty="0" smtClean="0"/>
              <a:t>excelente; </a:t>
            </a:r>
            <a:r>
              <a:rPr lang="pt-BR" sz="3200" b="1" dirty="0"/>
              <a:t>23-25: </a:t>
            </a:r>
            <a:r>
              <a:rPr lang="pt-BR" sz="3200" b="1" dirty="0" smtClean="0"/>
              <a:t>ótima; </a:t>
            </a:r>
            <a:r>
              <a:rPr lang="pt-BR" sz="3200" b="1" dirty="0"/>
              <a:t>21-22: </a:t>
            </a:r>
            <a:r>
              <a:rPr lang="pt-BR" sz="3200" b="1" dirty="0" smtClean="0"/>
              <a:t>boa; 17-20: moderada</a:t>
            </a:r>
            <a:r>
              <a:rPr lang="pt-BR" sz="3200" b="1" dirty="0"/>
              <a:t>; &lt;</a:t>
            </a:r>
            <a:r>
              <a:rPr lang="pt-BR" sz="3200" b="1" dirty="0" smtClean="0"/>
              <a:t>17: ruim</a:t>
            </a:r>
            <a:r>
              <a:rPr lang="pt-BR" sz="3200" b="1" dirty="0"/>
              <a:t>. </a:t>
            </a:r>
            <a:r>
              <a:rPr lang="pt-BR" sz="3200" b="1" dirty="0" smtClean="0"/>
              <a:t>Para a ultrassonografia torácica foi utilizado </a:t>
            </a:r>
            <a:r>
              <a:rPr lang="pt-BR" sz="3200" b="1" dirty="0"/>
              <a:t>o aparelho </a:t>
            </a:r>
            <a:r>
              <a:rPr lang="pt-BR" sz="3200" b="1" dirty="0" err="1"/>
              <a:t>Mindray</a:t>
            </a:r>
            <a:r>
              <a:rPr lang="pt-BR" sz="3200" b="1" dirty="0"/>
              <a:t> modelo M5Vet, com </a:t>
            </a:r>
            <a:r>
              <a:rPr lang="pt-BR" sz="3200" b="1" dirty="0" err="1"/>
              <a:t>probe</a:t>
            </a:r>
            <a:r>
              <a:rPr lang="pt-BR" sz="3200" b="1" dirty="0"/>
              <a:t> linear </a:t>
            </a:r>
            <a:r>
              <a:rPr lang="pt-BR" sz="3200" b="1" dirty="0" err="1"/>
              <a:t>transretal</a:t>
            </a:r>
            <a:r>
              <a:rPr lang="pt-BR" sz="3200" b="1" dirty="0"/>
              <a:t> </a:t>
            </a:r>
            <a:r>
              <a:rPr lang="pt-BR" sz="3200" b="1" dirty="0" smtClean="0"/>
              <a:t>38mm. A </a:t>
            </a:r>
            <a:r>
              <a:rPr lang="pt-BR" sz="3200" b="1" dirty="0"/>
              <a:t>ultrassonografia </a:t>
            </a:r>
            <a:r>
              <a:rPr lang="pt-BR" sz="3200" b="1" dirty="0" smtClean="0"/>
              <a:t>foi realizada dorsalmente </a:t>
            </a:r>
            <a:r>
              <a:rPr lang="pt-BR" sz="3200" b="1" dirty="0"/>
              <a:t>do 10º até o 4º </a:t>
            </a:r>
            <a:r>
              <a:rPr lang="pt-BR" sz="3200" b="1" dirty="0" smtClean="0"/>
              <a:t>EIC em ambos </a:t>
            </a:r>
            <a:r>
              <a:rPr lang="pt-BR" sz="3200" b="1" dirty="0"/>
              <a:t>lados do </a:t>
            </a:r>
            <a:r>
              <a:rPr lang="pt-BR" sz="3200" b="1" dirty="0" smtClean="0"/>
              <a:t>tórax, avançando </a:t>
            </a:r>
            <a:r>
              <a:rPr lang="pt-BR" sz="3200" b="1" dirty="0" err="1"/>
              <a:t>cranialmente</a:t>
            </a:r>
            <a:r>
              <a:rPr lang="pt-BR" sz="3200" b="1" dirty="0"/>
              <a:t>, </a:t>
            </a:r>
            <a:r>
              <a:rPr lang="pt-BR" sz="3200" b="1" dirty="0" smtClean="0"/>
              <a:t>deslizando </a:t>
            </a:r>
            <a:r>
              <a:rPr lang="pt-BR" sz="3200" b="1" dirty="0"/>
              <a:t>a </a:t>
            </a:r>
            <a:r>
              <a:rPr lang="pt-BR" sz="3200" b="1" dirty="0" err="1"/>
              <a:t>probe</a:t>
            </a:r>
            <a:r>
              <a:rPr lang="pt-BR" sz="3200" b="1" dirty="0"/>
              <a:t> </a:t>
            </a:r>
            <a:r>
              <a:rPr lang="pt-BR" sz="3200" b="1" dirty="0" smtClean="0"/>
              <a:t>paralelamente </a:t>
            </a:r>
            <a:r>
              <a:rPr lang="pt-BR" sz="3200" b="1" dirty="0"/>
              <a:t>a costela </a:t>
            </a:r>
            <a:r>
              <a:rPr lang="pt-BR" sz="3200" b="1" dirty="0" smtClean="0"/>
              <a:t>do </a:t>
            </a:r>
            <a:r>
              <a:rPr lang="pt-BR" sz="3200" b="1" dirty="0"/>
              <a:t>sentido dorsal a ventral do EIC. </a:t>
            </a:r>
            <a:endParaRPr lang="en-US" sz="3200" b="1" i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US" sz="3200" b="0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</a:t>
            </a:r>
            <a:endParaRPr dirty="0"/>
          </a:p>
        </p:txBody>
      </p:sp>
      <p:sp>
        <p:nvSpPr>
          <p:cNvPr id="90" name="Google Shape;90;p1"/>
          <p:cNvSpPr txBox="1"/>
          <p:nvPr/>
        </p:nvSpPr>
        <p:spPr>
          <a:xfrm>
            <a:off x="16933862" y="12653461"/>
            <a:ext cx="13314300" cy="2694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5850" tIns="52925" rIns="105850" bIns="529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 E </a:t>
            </a:r>
            <a:r>
              <a:rPr lang="en-US" sz="3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DISCUSSÃO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200"/>
            </a:pPr>
            <a:r>
              <a:rPr lang="pt-BR" sz="3200" b="1" dirty="0" smtClean="0">
                <a:solidFill>
                  <a:schemeClr val="dk1"/>
                </a:solidFill>
              </a:rPr>
              <a:t>O neonato avaliado teve pontuação final de 25/27 do escore de vitalidade “</a:t>
            </a:r>
            <a:r>
              <a:rPr lang="pt-BR" sz="3200" b="1" dirty="0" err="1" smtClean="0">
                <a:solidFill>
                  <a:schemeClr val="dk1"/>
                </a:solidFill>
              </a:rPr>
              <a:t>Calf</a:t>
            </a:r>
            <a:r>
              <a:rPr lang="pt-BR" sz="3200" b="1" dirty="0" smtClean="0">
                <a:solidFill>
                  <a:schemeClr val="dk1"/>
                </a:solidFill>
              </a:rPr>
              <a:t> </a:t>
            </a:r>
            <a:r>
              <a:rPr lang="pt-BR" sz="3200" b="1" dirty="0">
                <a:solidFill>
                  <a:schemeClr val="dk1"/>
                </a:solidFill>
              </a:rPr>
              <a:t>Vigor Score</a:t>
            </a:r>
            <a:r>
              <a:rPr lang="pt-BR" sz="3200" b="1" dirty="0" smtClean="0">
                <a:solidFill>
                  <a:schemeClr val="dk1"/>
                </a:solidFill>
              </a:rPr>
              <a:t>”, </a:t>
            </a:r>
            <a:r>
              <a:rPr lang="pt-BR" sz="3200" b="1" dirty="0">
                <a:solidFill>
                  <a:schemeClr val="dk1"/>
                </a:solidFill>
              </a:rPr>
              <a:t>indicando uma </a:t>
            </a:r>
            <a:r>
              <a:rPr lang="pt-BR" sz="3200" b="1" dirty="0" smtClean="0">
                <a:solidFill>
                  <a:schemeClr val="dk1"/>
                </a:solidFill>
              </a:rPr>
              <a:t>“ótima” vitalidade. </a:t>
            </a:r>
            <a:r>
              <a:rPr lang="pt-BR" sz="3200" b="1" dirty="0">
                <a:solidFill>
                  <a:schemeClr val="dk1"/>
                </a:solidFill>
              </a:rPr>
              <a:t>Nas imagens feitas, foram caracterizadas poucas linhas A e maior presença de linhas B. As linhas A são </a:t>
            </a:r>
            <a:r>
              <a:rPr lang="pt-BR" sz="3200" b="1" dirty="0" err="1">
                <a:solidFill>
                  <a:schemeClr val="dk1"/>
                </a:solidFill>
              </a:rPr>
              <a:t>hiperecóicas</a:t>
            </a:r>
            <a:r>
              <a:rPr lang="pt-BR" sz="3200" b="1" dirty="0">
                <a:solidFill>
                  <a:schemeClr val="dk1"/>
                </a:solidFill>
              </a:rPr>
              <a:t>, paralelas à linha da pleura e representam uma maior aeração do pulmão, portanto, é esperado que se encontre em menor quantidade em um animal ainda em processo de depuração do líquido pulmonar, quando comparado a um animal adulto saudável. As linhas B são artefatos também chamados de cauda de cometa, e estão relacionados à menor aeração e presença de líquido no </a:t>
            </a:r>
            <a:r>
              <a:rPr lang="pt-BR" sz="3200" b="1" dirty="0" smtClean="0">
                <a:solidFill>
                  <a:schemeClr val="dk1"/>
                </a:solidFill>
              </a:rPr>
              <a:t>pulmão</a:t>
            </a:r>
            <a:r>
              <a:rPr lang="en-US" sz="3200" b="1" u="none" strike="noStrike" cap="none" dirty="0" smtClean="0">
                <a:solidFill>
                  <a:schemeClr val="dk1"/>
                </a:solidFill>
                <a:sym typeface="Arial"/>
              </a:rPr>
              <a:t>.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200"/>
            </a:pPr>
            <a:endParaRPr lang="en-US" sz="3200" b="1" dirty="0">
              <a:solidFill>
                <a:schemeClr val="dk1"/>
              </a:solidFill>
            </a:endParaRP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200"/>
            </a:pPr>
            <a:endParaRPr sz="3200" b="0" u="none" strike="noStrike" cap="none" dirty="0">
              <a:solidFill>
                <a:schemeClr val="dk1"/>
              </a:solidFill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US" sz="36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US" sz="3600" b="1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US" sz="36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US" sz="3600" b="1" dirty="0">
              <a:solidFill>
                <a:schemeClr val="dk1"/>
              </a:solidFill>
            </a:endParaRPr>
          </a:p>
          <a:p>
            <a:pPr lvl="0" algn="ctr">
              <a:lnSpc>
                <a:spcPct val="150000"/>
              </a:lnSpc>
              <a:buClr>
                <a:schemeClr val="dk1"/>
              </a:buClr>
              <a:buSzPts val="3600"/>
            </a:pPr>
            <a:r>
              <a:rPr lang="pt-BR" sz="3000" b="1" dirty="0" err="1" smtClean="0"/>
              <a:t>Fig</a:t>
            </a:r>
            <a:r>
              <a:rPr lang="pt-BR" sz="3000" b="1" dirty="0" smtClean="0"/>
              <a:t> </a:t>
            </a:r>
            <a:r>
              <a:rPr lang="pt-BR" sz="3000" b="1" dirty="0"/>
              <a:t>1</a:t>
            </a:r>
            <a:r>
              <a:rPr lang="pt-BR" sz="3000" dirty="0"/>
              <a:t>. Imagem ultrassonográfica de pulmão do neonato bovino. A seta indica a linha da pleura, a letra A representa as linhas A e o asterisco, a linha B</a:t>
            </a:r>
            <a:r>
              <a:rPr lang="pt-BR" sz="3600" dirty="0"/>
              <a:t>.</a:t>
            </a:r>
            <a:endParaRPr lang="en-US" sz="3600" b="1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lang="en-US" sz="36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CONCLUSÃO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200"/>
            </a:pPr>
            <a:r>
              <a:rPr lang="pt-BR" sz="3200" b="1" dirty="0">
                <a:solidFill>
                  <a:schemeClr val="dk1"/>
                </a:solidFill>
              </a:rPr>
              <a:t>Com base na avaliação do neonato reportado </a:t>
            </a:r>
            <a:r>
              <a:rPr lang="pt-BR" sz="3200" b="1" dirty="0" smtClean="0">
                <a:solidFill>
                  <a:schemeClr val="dk1"/>
                </a:solidFill>
              </a:rPr>
              <a:t>percebeu-se que </a:t>
            </a:r>
            <a:r>
              <a:rPr lang="pt-BR" sz="3200" b="1" dirty="0">
                <a:solidFill>
                  <a:schemeClr val="dk1"/>
                </a:solidFill>
              </a:rPr>
              <a:t>o processo de depuração pulmonar </a:t>
            </a:r>
            <a:r>
              <a:rPr lang="pt-BR" sz="3200" b="1" dirty="0" smtClean="0">
                <a:solidFill>
                  <a:schemeClr val="dk1"/>
                </a:solidFill>
              </a:rPr>
              <a:t>provavelmente ocorre </a:t>
            </a:r>
            <a:r>
              <a:rPr lang="pt-BR" sz="3200" b="1" dirty="0">
                <a:solidFill>
                  <a:schemeClr val="dk1"/>
                </a:solidFill>
              </a:rPr>
              <a:t>rapidamente em </a:t>
            </a:r>
            <a:r>
              <a:rPr lang="pt-BR" sz="3200" b="1" dirty="0" smtClean="0">
                <a:solidFill>
                  <a:schemeClr val="dk1"/>
                </a:solidFill>
              </a:rPr>
              <a:t>um bezerro </a:t>
            </a:r>
            <a:r>
              <a:rPr lang="pt-BR" sz="3200" b="1" dirty="0">
                <a:solidFill>
                  <a:schemeClr val="dk1"/>
                </a:solidFill>
              </a:rPr>
              <a:t>sadio </a:t>
            </a:r>
            <a:r>
              <a:rPr lang="pt-BR" sz="3200" b="1" dirty="0" smtClean="0">
                <a:solidFill>
                  <a:schemeClr val="dk1"/>
                </a:solidFill>
              </a:rPr>
              <a:t>com boa </a:t>
            </a:r>
            <a:r>
              <a:rPr lang="pt-BR" sz="3200" b="1" dirty="0" smtClean="0">
                <a:solidFill>
                  <a:schemeClr val="dk1"/>
                </a:solidFill>
              </a:rPr>
              <a:t>vitalidade, </a:t>
            </a:r>
            <a:r>
              <a:rPr lang="pt-BR" sz="3200" b="1" dirty="0">
                <a:solidFill>
                  <a:schemeClr val="dk1"/>
                </a:solidFill>
              </a:rPr>
              <a:t>porém o processo </a:t>
            </a:r>
            <a:r>
              <a:rPr lang="pt-BR" sz="3200" b="1" dirty="0" smtClean="0">
                <a:solidFill>
                  <a:schemeClr val="dk1"/>
                </a:solidFill>
              </a:rPr>
              <a:t>parece ocorrer </a:t>
            </a:r>
            <a:r>
              <a:rPr lang="pt-BR" sz="3200" b="1" dirty="0">
                <a:solidFill>
                  <a:schemeClr val="dk1"/>
                </a:solidFill>
              </a:rPr>
              <a:t>gradualmente </a:t>
            </a:r>
            <a:r>
              <a:rPr lang="pt-BR" sz="3200" b="1" dirty="0" smtClean="0">
                <a:solidFill>
                  <a:schemeClr val="dk1"/>
                </a:solidFill>
              </a:rPr>
              <a:t>e não uniforme do </a:t>
            </a:r>
            <a:r>
              <a:rPr lang="pt-BR" sz="3200" b="1" dirty="0">
                <a:solidFill>
                  <a:schemeClr val="dk1"/>
                </a:solidFill>
              </a:rPr>
              <a:t>lobo caudal em direção ao lobo pulmonar </a:t>
            </a:r>
            <a:r>
              <a:rPr lang="pt-BR" sz="3200" b="1" dirty="0" smtClean="0">
                <a:solidFill>
                  <a:schemeClr val="dk1"/>
                </a:solidFill>
              </a:rPr>
              <a:t>cranial-cranial. </a:t>
            </a:r>
            <a:r>
              <a:rPr lang="pt-BR" sz="3200" b="1" dirty="0">
                <a:solidFill>
                  <a:schemeClr val="dk1"/>
                </a:solidFill>
              </a:rPr>
              <a:t>O estudo é promissor e pode corroborar com a otimização do uso do ultrassom </a:t>
            </a:r>
            <a:r>
              <a:rPr lang="pt-BR" sz="3200" b="1" dirty="0" err="1">
                <a:solidFill>
                  <a:schemeClr val="dk1"/>
                </a:solidFill>
              </a:rPr>
              <a:t>on-farm</a:t>
            </a:r>
            <a:r>
              <a:rPr lang="pt-BR" sz="3200" b="1" dirty="0">
                <a:solidFill>
                  <a:schemeClr val="dk1"/>
                </a:solidFill>
              </a:rPr>
              <a:t> na neonatologia </a:t>
            </a:r>
            <a:r>
              <a:rPr lang="pt-BR" sz="3200" b="1" dirty="0" smtClean="0">
                <a:solidFill>
                  <a:schemeClr val="dk1"/>
                </a:solidFill>
              </a:rPr>
              <a:t>bovina.</a:t>
            </a:r>
          </a:p>
          <a:p>
            <a:pPr lvl="0" algn="just">
              <a:lnSpc>
                <a:spcPct val="150000"/>
              </a:lnSpc>
              <a:buClr>
                <a:schemeClr val="dk1"/>
              </a:buClr>
              <a:buSzPts val="3200"/>
            </a:pPr>
            <a:endParaRPr sz="3600" b="0" u="none" strike="noStrike" cap="none" dirty="0" smtClean="0">
              <a:solidFill>
                <a:schemeClr val="dk1"/>
              </a:solidFill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u="none" strike="noStrike" cap="none" dirty="0" smtClean="0">
                <a:solidFill>
                  <a:schemeClr val="dk1"/>
                </a:solidFill>
                <a:sym typeface="Arial"/>
              </a:rPr>
              <a:t>AGRADECIMENTOS </a:t>
            </a: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en-US" sz="3200" b="1" i="1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1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922462" y="10861534"/>
            <a:ext cx="28551187" cy="968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ctr" anchorCtr="0">
            <a:spAutoFit/>
          </a:bodyPr>
          <a:lstStyle/>
          <a:p>
            <a:pPr lvl="0" algn="ctr">
              <a:buClr>
                <a:schemeClr val="dk1"/>
              </a:buClr>
              <a:buSzPts val="2800"/>
            </a:pPr>
            <a:r>
              <a:rPr lang="pt-BR" sz="2800" baseline="30000" dirty="0"/>
              <a:t>1 </a:t>
            </a:r>
            <a:r>
              <a:rPr lang="pt-BR" sz="2800" baseline="30000" dirty="0" smtClean="0"/>
              <a:t> </a:t>
            </a:r>
            <a:r>
              <a:rPr lang="en-US" sz="2800" dirty="0" err="1" smtClean="0">
                <a:solidFill>
                  <a:schemeClr val="dk1"/>
                </a:solidFill>
              </a:rPr>
              <a:t>Departamento</a:t>
            </a:r>
            <a:r>
              <a:rPr lang="en-US" sz="2800" dirty="0" smtClean="0">
                <a:solidFill>
                  <a:schemeClr val="dk1"/>
                </a:solidFill>
              </a:rPr>
              <a:t> de </a:t>
            </a:r>
            <a:r>
              <a:rPr lang="en-US" sz="2800" dirty="0" err="1" smtClean="0">
                <a:solidFill>
                  <a:schemeClr val="dk1"/>
                </a:solidFill>
              </a:rPr>
              <a:t>Clínica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</a:rPr>
              <a:t>Médica</a:t>
            </a:r>
            <a:r>
              <a:rPr lang="en-US" sz="2800" dirty="0" smtClean="0">
                <a:solidFill>
                  <a:schemeClr val="dk1"/>
                </a:solidFill>
              </a:rPr>
              <a:t>, </a:t>
            </a:r>
            <a:r>
              <a:rPr lang="en-US" sz="2800" dirty="0" err="1" smtClean="0">
                <a:solidFill>
                  <a:schemeClr val="dk1"/>
                </a:solidFill>
              </a:rPr>
              <a:t>Faculdade</a:t>
            </a:r>
            <a:r>
              <a:rPr lang="en-US" sz="2800" dirty="0" smtClean="0">
                <a:solidFill>
                  <a:schemeClr val="dk1"/>
                </a:solidFill>
              </a:rPr>
              <a:t> de </a:t>
            </a:r>
            <a:r>
              <a:rPr lang="en-US" sz="2800" dirty="0" err="1" smtClean="0">
                <a:solidFill>
                  <a:schemeClr val="dk1"/>
                </a:solidFill>
              </a:rPr>
              <a:t>Medicina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</a:rPr>
              <a:t>Veterinária</a:t>
            </a:r>
            <a:r>
              <a:rPr lang="en-US" sz="2800" dirty="0" smtClean="0">
                <a:solidFill>
                  <a:schemeClr val="dk1"/>
                </a:solidFill>
              </a:rPr>
              <a:t> e </a:t>
            </a:r>
            <a:r>
              <a:rPr lang="en-US" sz="2800" dirty="0" err="1" smtClean="0">
                <a:solidFill>
                  <a:schemeClr val="dk1"/>
                </a:solidFill>
              </a:rPr>
              <a:t>Zootecnia</a:t>
            </a:r>
            <a:r>
              <a:rPr lang="en-US" sz="2800" dirty="0" smtClean="0">
                <a:solidFill>
                  <a:schemeClr val="dk1"/>
                </a:solidFill>
              </a:rPr>
              <a:t> da </a:t>
            </a:r>
            <a:r>
              <a:rPr lang="en-US" sz="2800" dirty="0" err="1" smtClean="0">
                <a:solidFill>
                  <a:schemeClr val="dk1"/>
                </a:solidFill>
              </a:rPr>
              <a:t>U</a:t>
            </a:r>
            <a:r>
              <a:rPr lang="en-US" sz="2800" dirty="0" err="1" smtClean="0">
                <a:solidFill>
                  <a:schemeClr val="dk1"/>
                </a:solidFill>
              </a:rPr>
              <a:t>niversidade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en-US" sz="2800" dirty="0" smtClean="0">
                <a:solidFill>
                  <a:schemeClr val="dk1"/>
                </a:solidFill>
              </a:rPr>
              <a:t>de São Paulo</a:t>
            </a:r>
          </a:p>
          <a:p>
            <a:pPr lvl="0" algn="ctr">
              <a:buClr>
                <a:schemeClr val="dk1"/>
              </a:buClr>
              <a:buSzPts val="2800"/>
            </a:pPr>
            <a:r>
              <a:rPr lang="pt-BR" sz="2800" baseline="30000" dirty="0" smtClean="0"/>
              <a:t>2</a:t>
            </a:r>
            <a:r>
              <a:rPr lang="pt-BR" sz="2800" dirty="0" smtClean="0"/>
              <a:t> </a:t>
            </a:r>
            <a:r>
              <a:rPr lang="en-US" sz="2800" dirty="0" err="1" smtClean="0">
                <a:solidFill>
                  <a:schemeClr val="dk1"/>
                </a:solidFill>
              </a:rPr>
              <a:t>Clínica</a:t>
            </a:r>
            <a:r>
              <a:rPr lang="en-US" sz="2800" dirty="0" smtClean="0">
                <a:solidFill>
                  <a:schemeClr val="dk1"/>
                </a:solidFill>
              </a:rPr>
              <a:t> de </a:t>
            </a:r>
            <a:r>
              <a:rPr lang="en-US" sz="2800" dirty="0" err="1" smtClean="0">
                <a:solidFill>
                  <a:schemeClr val="dk1"/>
                </a:solidFill>
              </a:rPr>
              <a:t>Bovinos</a:t>
            </a:r>
            <a:r>
              <a:rPr lang="en-US" sz="2800" dirty="0" smtClean="0">
                <a:solidFill>
                  <a:schemeClr val="dk1"/>
                </a:solidFill>
              </a:rPr>
              <a:t> de </a:t>
            </a:r>
            <a:r>
              <a:rPr lang="en-US" sz="2800" dirty="0" err="1" smtClean="0">
                <a:solidFill>
                  <a:schemeClr val="dk1"/>
                </a:solidFill>
              </a:rPr>
              <a:t>Garanhuns</a:t>
            </a:r>
            <a:r>
              <a:rPr lang="en-US" sz="2800" dirty="0" smtClean="0">
                <a:solidFill>
                  <a:schemeClr val="dk1"/>
                </a:solidFill>
              </a:rPr>
              <a:t>, </a:t>
            </a:r>
            <a:r>
              <a:rPr lang="en-US" sz="2800" dirty="0" err="1" smtClean="0">
                <a:solidFill>
                  <a:schemeClr val="dk1"/>
                </a:solidFill>
              </a:rPr>
              <a:t>U</a:t>
            </a:r>
            <a:r>
              <a:rPr lang="en-US" sz="2800" dirty="0" err="1" smtClean="0">
                <a:solidFill>
                  <a:schemeClr val="dk1"/>
                </a:solidFill>
              </a:rPr>
              <a:t>niversidade</a:t>
            </a:r>
            <a:r>
              <a:rPr lang="en-US" sz="2800" dirty="0" smtClean="0">
                <a:solidFill>
                  <a:schemeClr val="dk1"/>
                </a:solidFill>
              </a:rPr>
              <a:t> </a:t>
            </a:r>
            <a:r>
              <a:rPr lang="en-US" sz="2800" dirty="0" smtClean="0">
                <a:solidFill>
                  <a:schemeClr val="dk1"/>
                </a:solidFill>
              </a:rPr>
              <a:t>Federal Rural de Pernambuco</a:t>
            </a:r>
            <a:endParaRPr dirty="0"/>
          </a:p>
        </p:txBody>
      </p:sp>
      <p:pic>
        <p:nvPicPr>
          <p:cNvPr id="13" name="Imagem 12">
            <a:extLst>
              <a:ext uri="{FF2B5EF4-FFF2-40B4-BE49-F238E27FC236}">
                <a16:creationId xmlns="" xmlns:a16="http://schemas.microsoft.com/office/drawing/2014/main" id="{B6946799-8218-4D15-9FA6-709009C213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879" r="46028"/>
          <a:stretch/>
        </p:blipFill>
        <p:spPr>
          <a:xfrm rot="5400000">
            <a:off x="13855876" y="-13937310"/>
            <a:ext cx="4684362" cy="3255898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1A6E0642-6596-48BD-B826-D0870C7145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636" r="3750"/>
          <a:stretch/>
        </p:blipFill>
        <p:spPr>
          <a:xfrm rot="5400000">
            <a:off x="15155519" y="25925922"/>
            <a:ext cx="2085072" cy="3246436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7964C3AD-AE33-4C1B-A6A0-35B258D716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064" r="44885"/>
          <a:stretch/>
        </p:blipFill>
        <p:spPr>
          <a:xfrm rot="5400000">
            <a:off x="25354083" y="15634330"/>
            <a:ext cx="45719" cy="5091675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0062" y="38316039"/>
            <a:ext cx="1905000" cy="1905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4443" y="38316039"/>
            <a:ext cx="1905000" cy="1905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90952" y="21971000"/>
            <a:ext cx="7200119" cy="5176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540</Words>
  <Application>Microsoft Office PowerPoint</Application>
  <PresentationFormat>Personalizar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Calibri</vt:lpstr>
      <vt:lpstr>Arial</vt:lpstr>
      <vt:lpstr>Tema do Office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HERBERT_SOUSA</dc:creator>
  <cp:lastModifiedBy>Gabriela</cp:lastModifiedBy>
  <cp:revision>25</cp:revision>
  <dcterms:created xsi:type="dcterms:W3CDTF">2008-08-28T23:11:57Z</dcterms:created>
  <dcterms:modified xsi:type="dcterms:W3CDTF">2024-03-23T02:27:03Z</dcterms:modified>
</cp:coreProperties>
</file>